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13"/>
  </p:notesMasterIdLst>
  <p:handoutMasterIdLst>
    <p:handoutMasterId r:id="rId14"/>
  </p:handoutMasterIdLst>
  <p:sldIdLst>
    <p:sldId id="256" r:id="rId2"/>
    <p:sldId id="257" r:id="rId3"/>
    <p:sldId id="258" r:id="rId4"/>
    <p:sldId id="259" r:id="rId5"/>
    <p:sldId id="265" r:id="rId6"/>
    <p:sldId id="267" r:id="rId7"/>
    <p:sldId id="268" r:id="rId8"/>
    <p:sldId id="264" r:id="rId9"/>
    <p:sldId id="261" r:id="rId10"/>
    <p:sldId id="262" r:id="rId11"/>
    <p:sldId id="263" r:id="rId12"/>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D37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84" autoAdjust="0"/>
    <p:restoredTop sz="94660"/>
  </p:normalViewPr>
  <p:slideViewPr>
    <p:cSldViewPr snapToGrid="0">
      <p:cViewPr varScale="1">
        <p:scale>
          <a:sx n="70" d="100"/>
          <a:sy n="70" d="100"/>
        </p:scale>
        <p:origin x="456" y="60"/>
      </p:cViewPr>
      <p:guideLst/>
    </p:cSldViewPr>
  </p:slideViewPr>
  <p:notesTextViewPr>
    <p:cViewPr>
      <p:scale>
        <a:sx n="1" d="1"/>
        <a:sy n="1" d="1"/>
      </p:scale>
      <p:origin x="0" y="0"/>
    </p:cViewPr>
  </p:notesTextViewPr>
  <p:notesViewPr>
    <p:cSldViewPr snapToGrid="0">
      <p:cViewPr varScale="1">
        <p:scale>
          <a:sx n="96" d="100"/>
          <a:sy n="96" d="100"/>
        </p:scale>
        <p:origin x="355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2EF6789-4D93-43D8-B60D-0C5DEF3B64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E2D7B4A1-1589-4B83-9C22-DE251D95D0E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975488-675E-48BA-A9A2-BA0F5A60D82B}" type="datetime1">
              <a:rPr lang="en-GB" smtClean="0"/>
              <a:t>03/02/2023</a:t>
            </a:fld>
            <a:endParaRPr lang="en-GB" dirty="0"/>
          </a:p>
        </p:txBody>
      </p:sp>
      <p:sp>
        <p:nvSpPr>
          <p:cNvPr id="4" name="Footer Placeholder 3">
            <a:extLst>
              <a:ext uri="{FF2B5EF4-FFF2-40B4-BE49-F238E27FC236}">
                <a16:creationId xmlns:a16="http://schemas.microsoft.com/office/drawing/2014/main" id="{024E724B-3C88-4DC9-855B-56F49D64A63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18A42BBB-95F1-40A0-9691-67EFE9D0B76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3C577BD-BE37-474B-8112-471F6F640A97}" type="slidenum">
              <a:rPr lang="en-GB" smtClean="0"/>
              <a:t>‹#›</a:t>
            </a:fld>
            <a:endParaRPr lang="en-GB"/>
          </a:p>
        </p:txBody>
      </p:sp>
    </p:spTree>
    <p:extLst>
      <p:ext uri="{BB962C8B-B14F-4D97-AF65-F5344CB8AC3E}">
        <p14:creationId xmlns:p14="http://schemas.microsoft.com/office/powerpoint/2010/main" val="293250860"/>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BC9F49-C6C7-4BCF-B5B6-94EE3C9CB663}" type="datetime1">
              <a:rPr lang="en-GB" smtClean="0"/>
              <a:pPr/>
              <a:t>03/02/2023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4EB474-4500-4CA8-A4FE-2423436EBB0B}" type="slidenum">
              <a:rPr lang="en-GB" noProof="0" smtClean="0"/>
              <a:t>‹#›</a:t>
            </a:fld>
            <a:endParaRPr lang="en-GB" noProof="0"/>
          </a:p>
        </p:txBody>
      </p:sp>
    </p:spTree>
    <p:extLst>
      <p:ext uri="{BB962C8B-B14F-4D97-AF65-F5344CB8AC3E}">
        <p14:creationId xmlns:p14="http://schemas.microsoft.com/office/powerpoint/2010/main" val="79654248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24EB474-4500-4CA8-A4FE-2423436EBB0B}" type="slidenum">
              <a:rPr lang="en-GB" smtClean="0"/>
              <a:t>1</a:t>
            </a:fld>
            <a:endParaRPr lang="en-GB"/>
          </a:p>
        </p:txBody>
      </p:sp>
    </p:spTree>
    <p:extLst>
      <p:ext uri="{BB962C8B-B14F-4D97-AF65-F5344CB8AC3E}">
        <p14:creationId xmlns:p14="http://schemas.microsoft.com/office/powerpoint/2010/main" val="3953083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74CB-3709-4ACF-BB61-29ADEA3D41BE}"/>
              </a:ext>
            </a:extLst>
          </p:cNvPr>
          <p:cNvSpPr>
            <a:spLocks noGrp="1"/>
          </p:cNvSpPr>
          <p:nvPr>
            <p:ph type="ctrTitle"/>
          </p:nvPr>
        </p:nvSpPr>
        <p:spPr>
          <a:xfrm>
            <a:off x="1524000" y="1033272"/>
            <a:ext cx="9144000" cy="2478024"/>
          </a:xfrm>
        </p:spPr>
        <p:txBody>
          <a:bodyPr lIns="0" tIns="0" rIns="0" bIns="0" anchor="b">
            <a:noAutofit/>
          </a:bodyPr>
          <a:lstStyle>
            <a:lvl1pPr algn="ctr">
              <a:defRPr sz="4000" spc="750" baseline="0"/>
            </a:lvl1pPr>
          </a:lstStyle>
          <a:p>
            <a:r>
              <a:rPr lang="en-US" dirty="0"/>
              <a:t>Click to edit Master title style</a:t>
            </a:r>
          </a:p>
        </p:txBody>
      </p:sp>
      <p:sp>
        <p:nvSpPr>
          <p:cNvPr id="3" name="Subtitle 2">
            <a:extLst>
              <a:ext uri="{FF2B5EF4-FFF2-40B4-BE49-F238E27FC236}">
                <a16:creationId xmlns:a16="http://schemas.microsoft.com/office/drawing/2014/main" id="{E06DA6BE-9B64-48FC-92D1-EF0D426A3974}"/>
              </a:ext>
            </a:extLst>
          </p:cNvPr>
          <p:cNvSpPr>
            <a:spLocks noGrp="1"/>
          </p:cNvSpPr>
          <p:nvPr>
            <p:ph type="subTitle" idx="1"/>
          </p:nvPr>
        </p:nvSpPr>
        <p:spPr>
          <a:xfrm>
            <a:off x="1524000" y="3822192"/>
            <a:ext cx="9144000" cy="1435608"/>
          </a:xfrm>
        </p:spPr>
        <p:txBody>
          <a:bodyPr lIns="0" tIns="0" rIns="0" bIns="0">
            <a:normAutofit/>
          </a:bodyPr>
          <a:lstStyle>
            <a:lvl1pPr marL="0" indent="0" algn="ctr">
              <a:lnSpc>
                <a:spcPct val="150000"/>
              </a:lnSpc>
              <a:buNone/>
              <a:defRPr sz="1600" cap="all" spc="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083AE59-8E21-449F-86DA-5BE297010864}"/>
              </a:ext>
            </a:extLst>
          </p:cNvPr>
          <p:cNvSpPr>
            <a:spLocks noGrp="1"/>
          </p:cNvSpPr>
          <p:nvPr>
            <p:ph type="dt" sz="half" idx="10"/>
          </p:nvPr>
        </p:nvSpPr>
        <p:spPr/>
        <p:txBody>
          <a:bodyPr/>
          <a:lstStyle/>
          <a:p>
            <a:fld id="{655A5808-3B61-48CC-92EF-85AC2E0DFA56}" type="datetime2">
              <a:rPr lang="en-US" smtClean="0"/>
              <a:t>Friday, 3 February, 2023</a:t>
            </a:fld>
            <a:endParaRPr lang="en-US"/>
          </a:p>
        </p:txBody>
      </p:sp>
      <p:sp>
        <p:nvSpPr>
          <p:cNvPr id="5" name="Footer Placeholder 4">
            <a:extLst>
              <a:ext uri="{FF2B5EF4-FFF2-40B4-BE49-F238E27FC236}">
                <a16:creationId xmlns:a16="http://schemas.microsoft.com/office/drawing/2014/main" id="{4E8CCD60-9970-49FD-8254-21154BAA1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0A488-07A7-42F9-B1DF-68545B75417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740019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C3B6-2D75-4EC4-9120-88DCE0EA61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4B06CB-A0FE-4499-B674-90C8C281A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FD700-765A-4DE6-A8EC-9D9D92FCBB42}"/>
              </a:ext>
            </a:extLst>
          </p:cNvPr>
          <p:cNvSpPr>
            <a:spLocks noGrp="1"/>
          </p:cNvSpPr>
          <p:nvPr>
            <p:ph type="dt" sz="half" idx="10"/>
          </p:nvPr>
        </p:nvSpPr>
        <p:spPr/>
        <p:txBody>
          <a:bodyPr/>
          <a:lstStyle/>
          <a:p>
            <a:fld id="{735E98AF-4574-4509-BF7A-519ACD5BF826}" type="datetime2">
              <a:rPr lang="en-US" smtClean="0"/>
              <a:t>Friday, 3 February, 2023</a:t>
            </a:fld>
            <a:endParaRPr lang="en-US"/>
          </a:p>
        </p:txBody>
      </p:sp>
      <p:sp>
        <p:nvSpPr>
          <p:cNvPr id="5" name="Footer Placeholder 4">
            <a:extLst>
              <a:ext uri="{FF2B5EF4-FFF2-40B4-BE49-F238E27FC236}">
                <a16:creationId xmlns:a16="http://schemas.microsoft.com/office/drawing/2014/main" id="{0C4664EC-C4B1-4D14-9ED3-14C6CCBF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F5526-E518-4133-9F44-D812576C109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292401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F62998-15B1-4CA8-8C60-7801001F8060}"/>
              </a:ext>
            </a:extLst>
          </p:cNvPr>
          <p:cNvSpPr>
            <a:spLocks noGrp="1"/>
          </p:cNvSpPr>
          <p:nvPr>
            <p:ph type="title" orient="vert"/>
          </p:nvPr>
        </p:nvSpPr>
        <p:spPr>
          <a:xfrm>
            <a:off x="8724900" y="838899"/>
            <a:ext cx="2628900" cy="48493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11AE278-0885-4594-AB09-120344C7D882}"/>
              </a:ext>
            </a:extLst>
          </p:cNvPr>
          <p:cNvSpPr>
            <a:spLocks noGrp="1"/>
          </p:cNvSpPr>
          <p:nvPr>
            <p:ph type="body" orient="vert" idx="1"/>
          </p:nvPr>
        </p:nvSpPr>
        <p:spPr>
          <a:xfrm>
            <a:off x="849235" y="838900"/>
            <a:ext cx="7723265" cy="4849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5B850CC-FB43-4988-8D4E-9C54C20185B4}"/>
              </a:ext>
            </a:extLst>
          </p:cNvPr>
          <p:cNvSpPr>
            <a:spLocks noGrp="1"/>
          </p:cNvSpPr>
          <p:nvPr>
            <p:ph type="dt" sz="half" idx="10"/>
          </p:nvPr>
        </p:nvSpPr>
        <p:spPr/>
        <p:txBody>
          <a:bodyPr/>
          <a:lstStyle/>
          <a:p>
            <a:fld id="{93DD97D4-9636-490F-85D0-E926C2B6F3B1}" type="datetime2">
              <a:rPr lang="en-US" smtClean="0"/>
              <a:t>Friday, 3 February, 2023</a:t>
            </a:fld>
            <a:endParaRPr lang="en-US"/>
          </a:p>
        </p:txBody>
      </p:sp>
      <p:sp>
        <p:nvSpPr>
          <p:cNvPr id="5" name="Footer Placeholder 4">
            <a:extLst>
              <a:ext uri="{FF2B5EF4-FFF2-40B4-BE49-F238E27FC236}">
                <a16:creationId xmlns:a16="http://schemas.microsoft.com/office/drawing/2014/main" id="{47A70300-3853-4FB4-A084-CF6E5CF2B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BAFB0-25AA-4B69-8418-418F47A9270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094151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fld id="{2F3AF3C6-0FD4-4939-991C-00DDE5C56815}" type="datetime2">
              <a:rPr lang="en-US" smtClean="0"/>
              <a:t>Friday, 3 February, 2023</a:t>
            </a:fld>
            <a:endParaRPr lang="en-US"/>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759175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12CB-05D8-4D62-BDC5-812DB6DD04CD}"/>
              </a:ext>
            </a:extLst>
          </p:cNvPr>
          <p:cNvSpPr>
            <a:spLocks noGrp="1"/>
          </p:cNvSpPr>
          <p:nvPr>
            <p:ph type="title"/>
          </p:nvPr>
        </p:nvSpPr>
        <p:spPr>
          <a:xfrm>
            <a:off x="1371600" y="1709738"/>
            <a:ext cx="9966960" cy="2852737"/>
          </a:xfrm>
        </p:spPr>
        <p:txBody>
          <a:bodyPr anchor="b">
            <a:normAutofit/>
          </a:bodyPr>
          <a:lstStyle>
            <a:lvl1pPr>
              <a:lnSpc>
                <a:spcPct val="100000"/>
              </a:lnSpc>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C52F020-8516-4B9E-B455-5731ED6C9E9E}"/>
              </a:ext>
            </a:extLst>
          </p:cNvPr>
          <p:cNvSpPr>
            <a:spLocks noGrp="1"/>
          </p:cNvSpPr>
          <p:nvPr>
            <p:ph type="body" idx="1"/>
          </p:nvPr>
        </p:nvSpPr>
        <p:spPr>
          <a:xfrm>
            <a:off x="1371600" y="4974336"/>
            <a:ext cx="9966961" cy="1115568"/>
          </a:xfrm>
        </p:spPr>
        <p:txBody>
          <a:bodyPr>
            <a:normAutofit/>
          </a:bodyPr>
          <a:lstStyle>
            <a:lvl1pPr marL="0" indent="0">
              <a:buNone/>
              <a:defRPr sz="1600" cap="all" spc="6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22993-6E28-44BB-B983-095B476B801A}"/>
              </a:ext>
            </a:extLst>
          </p:cNvPr>
          <p:cNvSpPr>
            <a:spLocks noGrp="1"/>
          </p:cNvSpPr>
          <p:nvPr>
            <p:ph type="dt" sz="half" idx="10"/>
          </p:nvPr>
        </p:nvSpPr>
        <p:spPr/>
        <p:txBody>
          <a:bodyPr/>
          <a:lstStyle/>
          <a:p>
            <a:fld id="{86807482-8128-47C6-A8DD-6452B0291CFF}" type="datetime2">
              <a:rPr lang="en-US" smtClean="0"/>
              <a:t>Friday, 3 February, 2023</a:t>
            </a:fld>
            <a:endParaRPr lang="en-US"/>
          </a:p>
        </p:txBody>
      </p:sp>
      <p:sp>
        <p:nvSpPr>
          <p:cNvPr id="5" name="Footer Placeholder 4">
            <a:extLst>
              <a:ext uri="{FF2B5EF4-FFF2-40B4-BE49-F238E27FC236}">
                <a16:creationId xmlns:a16="http://schemas.microsoft.com/office/drawing/2014/main" id="{FC909971-06C9-462B-81D9-BEF24C708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A076D-47C1-49CD-9A8B-956DB3FC31F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87561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DFBD-F5ED-455C-8AD0-97476A55E3D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30E58C-F463-4D52-9225-9410133113A4}"/>
              </a:ext>
            </a:extLst>
          </p:cNvPr>
          <p:cNvSpPr>
            <a:spLocks noGrp="1"/>
          </p:cNvSpPr>
          <p:nvPr>
            <p:ph sz="half" idx="1"/>
          </p:nvPr>
        </p:nvSpPr>
        <p:spPr>
          <a:xfrm>
            <a:off x="1371600" y="2112264"/>
            <a:ext cx="4846320"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AF7BDB4-97FA-485D-A557-6F96692BAC9E}"/>
              </a:ext>
            </a:extLst>
          </p:cNvPr>
          <p:cNvSpPr>
            <a:spLocks noGrp="1"/>
          </p:cNvSpPr>
          <p:nvPr>
            <p:ph sz="half" idx="2"/>
          </p:nvPr>
        </p:nvSpPr>
        <p:spPr>
          <a:xfrm>
            <a:off x="6766560" y="2112265"/>
            <a:ext cx="4846320"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8C50007-C799-4117-8ACD-5EE980E63F17}"/>
              </a:ext>
            </a:extLst>
          </p:cNvPr>
          <p:cNvSpPr>
            <a:spLocks noGrp="1"/>
          </p:cNvSpPr>
          <p:nvPr>
            <p:ph type="dt" sz="half" idx="10"/>
          </p:nvPr>
        </p:nvSpPr>
        <p:spPr/>
        <p:txBody>
          <a:bodyPr/>
          <a:lstStyle/>
          <a:p>
            <a:fld id="{37903F25-275E-41DE-BE3B-EBF0DB49F9B1}" type="datetime2">
              <a:rPr lang="en-US" smtClean="0"/>
              <a:t>Friday, 3 February, 2023</a:t>
            </a:fld>
            <a:endParaRPr lang="en-US"/>
          </a:p>
        </p:txBody>
      </p:sp>
      <p:sp>
        <p:nvSpPr>
          <p:cNvPr id="6" name="Footer Placeholder 5">
            <a:extLst>
              <a:ext uri="{FF2B5EF4-FFF2-40B4-BE49-F238E27FC236}">
                <a16:creationId xmlns:a16="http://schemas.microsoft.com/office/drawing/2014/main" id="{F24E8968-6BAD-4D5A-BF1D-911C7A39C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9D8C08-BF20-4D5E-9004-0C075C36D8A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55194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fld id="{EE475572-4A44-4171-84AA-64D42C8050A6}" type="datetime2">
              <a:rPr lang="en-US" smtClean="0"/>
              <a:t>Friday, 3 February, 2023</a:t>
            </a:fld>
            <a:endParaRPr lang="en-US"/>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16673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1716-24B0-42CD-95B6-84309259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E3617E-4B11-481F-AC6E-00031790294A}"/>
              </a:ext>
            </a:extLst>
          </p:cNvPr>
          <p:cNvSpPr>
            <a:spLocks noGrp="1"/>
          </p:cNvSpPr>
          <p:nvPr>
            <p:ph type="dt" sz="half" idx="10"/>
          </p:nvPr>
        </p:nvSpPr>
        <p:spPr/>
        <p:txBody>
          <a:bodyPr/>
          <a:lstStyle/>
          <a:p>
            <a:fld id="{C4C1612E-528E-4FD5-9E9E-E15F1108F171}" type="datetime2">
              <a:rPr lang="en-US" smtClean="0"/>
              <a:t>Friday, 3 February, 2023</a:t>
            </a:fld>
            <a:endParaRPr lang="en-US"/>
          </a:p>
        </p:txBody>
      </p:sp>
      <p:sp>
        <p:nvSpPr>
          <p:cNvPr id="4" name="Footer Placeholder 3">
            <a:extLst>
              <a:ext uri="{FF2B5EF4-FFF2-40B4-BE49-F238E27FC236}">
                <a16:creationId xmlns:a16="http://schemas.microsoft.com/office/drawing/2014/main" id="{F6BF19CC-06D3-40E9-81B5-63B457B220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FC312-3AA5-46F7-B701-3D9327A68DB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7660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fld id="{D4F6D862-A06D-436F-A92E-EBAAD50B6E50}" type="datetime2">
              <a:rPr lang="en-US" smtClean="0"/>
              <a:t>Friday, 3 February, 2023</a:t>
            </a:fld>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7642511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fld id="{B73E0B7D-2260-4809-8F0A-9E5F3E24F169}" type="datetime2">
              <a:rPr lang="en-US" smtClean="0"/>
              <a:t>Friday, 3 February, 2023</a:t>
            </a:fld>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306816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fld id="{3C8E4735-C637-46A3-94EB-AB3AC4188D2F}" type="datetime2">
              <a:rPr lang="en-US" smtClean="0"/>
              <a:t>Friday, 3 February, 2023</a:t>
            </a:fld>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640297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800" cap="all" spc="300" baseline="0">
                <a:solidFill>
                  <a:srgbClr val="FFFFFF"/>
                </a:solidFill>
              </a:defRPr>
            </a:lvl1pPr>
          </a:lstStyle>
          <a:p>
            <a:fld id="{AE0C963C-C1DB-4AFD-9DDC-0691666BF49B}" type="datetime2">
              <a:rPr lang="en-US" smtClean="0"/>
              <a:pPr/>
              <a:t>Friday, 3 February, 2023</a:t>
            </a:fld>
            <a:endParaRPr lang="en-US" cap="all" dirty="0"/>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pPr algn="l"/>
            <a:endParaRPr lang="en-US"/>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800">
                <a:solidFill>
                  <a:srgbClr val="FFFFFF"/>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174032805"/>
      </p:ext>
    </p:extLst>
  </p:cSld>
  <p:clrMap bg1="lt1" tx1="dk1" bg2="lt2" tx2="dk2" accent1="accent1" accent2="accent2" accent3="accent3" accent4="accent4" accent5="accent5" accent6="accent6" hlink="hlink" folHlink="folHlink"/>
  <p:sldLayoutIdLst>
    <p:sldLayoutId id="2147483679" r:id="rId1"/>
    <p:sldLayoutId id="2147483678" r:id="rId2"/>
    <p:sldLayoutId id="2147483677" r:id="rId3"/>
    <p:sldLayoutId id="2147483676" r:id="rId4"/>
    <p:sldLayoutId id="2147483675" r:id="rId5"/>
    <p:sldLayoutId id="2147483674" r:id="rId6"/>
    <p:sldLayoutId id="2147483673" r:id="rId7"/>
    <p:sldLayoutId id="2147483672" r:id="rId8"/>
    <p:sldLayoutId id="2147483671" r:id="rId9"/>
    <p:sldLayoutId id="2147483670" r:id="rId10"/>
    <p:sldLayoutId id="2147483661"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D896123-1B32-4CB1-B2ED-E34BBC26B4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B9ED6F9-8D4A-1304-60C7-30EFD805826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03" r="6251" b="6251"/>
          <a:stretch/>
        </p:blipFill>
        <p:spPr>
          <a:xfrm>
            <a:off x="20" y="-1824"/>
            <a:ext cx="12191980" cy="6865514"/>
          </a:xfrm>
          <a:prstGeom prst="rect">
            <a:avLst/>
          </a:prstGeom>
        </p:spPr>
      </p:pic>
      <p:sp>
        <p:nvSpPr>
          <p:cNvPr id="11" name="Rectangle 10">
            <a:extLst>
              <a:ext uri="{FF2B5EF4-FFF2-40B4-BE49-F238E27FC236}">
                <a16:creationId xmlns:a16="http://schemas.microsoft.com/office/drawing/2014/main" id="{F57DA40C-10B8-4678-8433-AA03ED65E92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9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05438" y="418333"/>
            <a:ext cx="11164216" cy="2588840"/>
          </a:xfrm>
        </p:spPr>
        <p:txBody>
          <a:bodyPr rtlCol="0" anchor="b">
            <a:normAutofit/>
          </a:bodyPr>
          <a:lstStyle/>
          <a:p>
            <a:pPr algn="l">
              <a:lnSpc>
                <a:spcPct val="90000"/>
              </a:lnSpc>
            </a:pPr>
            <a:r>
              <a:rPr lang="en-US" sz="3600" dirty="0">
                <a:solidFill>
                  <a:schemeClr val="bg2">
                    <a:lumMod val="10000"/>
                  </a:schemeClr>
                </a:solidFill>
                <a:cs typeface="Calibri Light"/>
              </a:rPr>
              <a:t>TECHNO INTERNATIONAL NEWTOWN</a:t>
            </a:r>
            <a:r>
              <a:rPr lang="en-US" sz="3200" dirty="0">
                <a:solidFill>
                  <a:schemeClr val="bg2">
                    <a:lumMod val="10000"/>
                  </a:schemeClr>
                </a:solidFill>
                <a:cs typeface="Calibri Light"/>
              </a:rPr>
              <a:t/>
            </a:r>
            <a:br>
              <a:rPr lang="en-US" sz="3200" dirty="0">
                <a:solidFill>
                  <a:schemeClr val="bg2">
                    <a:lumMod val="10000"/>
                  </a:schemeClr>
                </a:solidFill>
                <a:cs typeface="Calibri Light"/>
              </a:rPr>
            </a:br>
            <a:r>
              <a:rPr lang="en-US" sz="2000" dirty="0">
                <a:solidFill>
                  <a:schemeClr val="bg2">
                    <a:lumMod val="10000"/>
                  </a:schemeClr>
                </a:solidFill>
                <a:cs typeface="Calibri Light"/>
              </a:rPr>
              <a:t>                        </a:t>
            </a:r>
            <a:br>
              <a:rPr lang="en-US" sz="2000" dirty="0">
                <a:solidFill>
                  <a:schemeClr val="bg2">
                    <a:lumMod val="10000"/>
                  </a:schemeClr>
                </a:solidFill>
                <a:cs typeface="Calibri Light"/>
              </a:rPr>
            </a:br>
            <a:r>
              <a:rPr lang="en-US" sz="2000" dirty="0">
                <a:solidFill>
                  <a:schemeClr val="bg2">
                    <a:lumMod val="10000"/>
                  </a:schemeClr>
                </a:solidFill>
                <a:cs typeface="Calibri Light"/>
              </a:rPr>
              <a:t>                        </a:t>
            </a:r>
            <a:r>
              <a:rPr lang="en-US" sz="2800" dirty="0">
                <a:solidFill>
                  <a:schemeClr val="bg2">
                    <a:lumMod val="10000"/>
                  </a:schemeClr>
                </a:solidFill>
                <a:cs typeface="Calibri Light"/>
              </a:rPr>
              <a:t>DSA PROJECT</a:t>
            </a:r>
            <a:r>
              <a:rPr lang="en-US" sz="2000" dirty="0">
                <a:solidFill>
                  <a:schemeClr val="bg2">
                    <a:lumMod val="10000"/>
                  </a:schemeClr>
                </a:solidFill>
                <a:cs typeface="Calibri Light"/>
              </a:rPr>
              <a:t/>
            </a:r>
            <a:br>
              <a:rPr lang="en-US" sz="2000" dirty="0">
                <a:solidFill>
                  <a:schemeClr val="bg2">
                    <a:lumMod val="10000"/>
                  </a:schemeClr>
                </a:solidFill>
                <a:cs typeface="Calibri Light"/>
              </a:rPr>
            </a:br>
            <a:r>
              <a:rPr lang="en-US" sz="2000" u="sng" dirty="0">
                <a:solidFill>
                  <a:schemeClr val="bg2">
                    <a:lumMod val="10000"/>
                  </a:schemeClr>
                </a:solidFill>
                <a:cs typeface="Calibri Light"/>
              </a:rPr>
              <a:t/>
            </a:r>
            <a:br>
              <a:rPr lang="en-US" sz="2000" u="sng" dirty="0">
                <a:solidFill>
                  <a:schemeClr val="bg2">
                    <a:lumMod val="10000"/>
                  </a:schemeClr>
                </a:solidFill>
                <a:cs typeface="Calibri Light"/>
              </a:rPr>
            </a:br>
            <a:r>
              <a:rPr lang="en-US" sz="2400" dirty="0">
                <a:solidFill>
                  <a:schemeClr val="bg2">
                    <a:lumMod val="10000"/>
                  </a:schemeClr>
                </a:solidFill>
                <a:cs typeface="Calibri Light"/>
              </a:rPr>
              <a:t>PROJECT NAME</a:t>
            </a:r>
            <a:r>
              <a:rPr lang="en-US" sz="2000" dirty="0">
                <a:solidFill>
                  <a:schemeClr val="bg2">
                    <a:lumMod val="10000"/>
                  </a:schemeClr>
                </a:solidFill>
                <a:cs typeface="Calibri Light"/>
              </a:rPr>
              <a:t>:</a:t>
            </a:r>
            <a:br>
              <a:rPr lang="en-US" sz="2000" dirty="0">
                <a:solidFill>
                  <a:schemeClr val="bg2">
                    <a:lumMod val="10000"/>
                  </a:schemeClr>
                </a:solidFill>
                <a:cs typeface="Calibri Light"/>
              </a:rPr>
            </a:br>
            <a:r>
              <a:rPr lang="en-US" sz="2000" dirty="0">
                <a:solidFill>
                  <a:schemeClr val="bg2">
                    <a:lumMod val="10000"/>
                  </a:schemeClr>
                </a:solidFill>
                <a:cs typeface="Calibri Light"/>
              </a:rPr>
              <a:t/>
            </a:r>
            <a:br>
              <a:rPr lang="en-US" sz="2000" dirty="0">
                <a:solidFill>
                  <a:schemeClr val="bg2">
                    <a:lumMod val="10000"/>
                  </a:schemeClr>
                </a:solidFill>
                <a:cs typeface="Calibri Light"/>
              </a:rPr>
            </a:br>
            <a:r>
              <a:rPr lang="en-US" sz="2000" b="0" dirty="0">
                <a:solidFill>
                  <a:schemeClr val="bg2">
                    <a:lumMod val="10000"/>
                  </a:schemeClr>
                </a:solidFill>
                <a:latin typeface="Century"/>
                <a:ea typeface="MingLiU"/>
                <a:cs typeface="Calibri Light"/>
              </a:rPr>
              <a:t>FIND 5 CLOSEST FRIENDS IN A SOCIAL MEDIA PROFILE DEPENDING ON LATEST ACTIVITIES</a:t>
            </a:r>
          </a:p>
        </p:txBody>
      </p:sp>
      <p:sp>
        <p:nvSpPr>
          <p:cNvPr id="3" name="Subtitle 2"/>
          <p:cNvSpPr>
            <a:spLocks noGrp="1"/>
          </p:cNvSpPr>
          <p:nvPr>
            <p:ph type="subTitle" idx="1"/>
          </p:nvPr>
        </p:nvSpPr>
        <p:spPr>
          <a:xfrm>
            <a:off x="538201" y="3425889"/>
            <a:ext cx="4744117" cy="2647598"/>
          </a:xfrm>
        </p:spPr>
        <p:txBody>
          <a:bodyPr vert="horz" lIns="0" tIns="0" rIns="0" bIns="0" rtlCol="0" anchor="t">
            <a:normAutofit lnSpcReduction="10000"/>
          </a:bodyPr>
          <a:lstStyle/>
          <a:p>
            <a:pPr algn="l"/>
            <a:r>
              <a:rPr lang="en-GB" sz="2000" b="1" dirty="0">
                <a:solidFill>
                  <a:schemeClr val="bg2">
                    <a:lumMod val="10000"/>
                  </a:schemeClr>
                </a:solidFill>
              </a:rPr>
              <a:t>GROUP MEMBERS:</a:t>
            </a:r>
            <a:endParaRPr lang="en-US" sz="2000" b="1">
              <a:solidFill>
                <a:schemeClr val="bg2">
                  <a:lumMod val="10000"/>
                </a:schemeClr>
              </a:solidFill>
            </a:endParaRPr>
          </a:p>
          <a:p>
            <a:pPr algn="l"/>
            <a:r>
              <a:rPr lang="en-GB" sz="2000" b="1" dirty="0">
                <a:solidFill>
                  <a:schemeClr val="bg2">
                    <a:lumMod val="10000"/>
                  </a:schemeClr>
                </a:solidFill>
                <a:latin typeface="MingLiU"/>
                <a:ea typeface="MingLiU"/>
              </a:rPr>
              <a:t>ANWARUL HAQUE</a:t>
            </a:r>
          </a:p>
          <a:p>
            <a:pPr algn="l"/>
            <a:r>
              <a:rPr lang="en-GB" sz="2000" b="1" dirty="0">
                <a:solidFill>
                  <a:schemeClr val="bg2">
                    <a:lumMod val="10000"/>
                  </a:schemeClr>
                </a:solidFill>
                <a:latin typeface="MingLiU"/>
                <a:ea typeface="MingLiU"/>
              </a:rPr>
              <a:t>PIYUSH KUMAR BYAHUT</a:t>
            </a:r>
          </a:p>
          <a:p>
            <a:pPr algn="l"/>
            <a:r>
              <a:rPr lang="en-GB" sz="2000" b="1" dirty="0">
                <a:solidFill>
                  <a:schemeClr val="bg2">
                    <a:lumMod val="10000"/>
                  </a:schemeClr>
                </a:solidFill>
                <a:latin typeface="MingLiU"/>
                <a:ea typeface="MingLiU"/>
              </a:rPr>
              <a:t>POUSHALI GHOSH</a:t>
            </a:r>
          </a:p>
          <a:p>
            <a:pPr algn="l"/>
            <a:r>
              <a:rPr lang="en-GB" sz="2000" b="1" dirty="0">
                <a:solidFill>
                  <a:schemeClr val="bg2">
                    <a:lumMod val="10000"/>
                  </a:schemeClr>
                </a:solidFill>
                <a:latin typeface="MingLiU"/>
                <a:ea typeface="MingLiU"/>
              </a:rPr>
              <a:t>TAHSEEN ATIQUE ALI</a:t>
            </a:r>
          </a:p>
        </p:txBody>
      </p:sp>
      <p:sp>
        <p:nvSpPr>
          <p:cNvPr id="13" name="Rectangle 12">
            <a:extLst>
              <a:ext uri="{FF2B5EF4-FFF2-40B4-BE49-F238E27FC236}">
                <a16:creationId xmlns:a16="http://schemas.microsoft.com/office/drawing/2014/main" id="{D1DEB652-CD49-4786-9154-A1A30E195AD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1916"/>
            <a:ext cx="12191998" cy="461774"/>
          </a:xfrm>
          <a:prstGeom prst="rect">
            <a:avLst/>
          </a:prstGeom>
          <a:gradFill>
            <a:gsLst>
              <a:gs pos="0">
                <a:schemeClr val="accent5"/>
              </a:gs>
              <a:gs pos="100000">
                <a:schemeClr val="accent2">
                  <a:lumMod val="60000"/>
                  <a:lumOff val="40000"/>
                  <a:alpha val="59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9A7483D-55E4-41F7-8F87-19FAB2AEAA5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6399291"/>
            <a:ext cx="4076698" cy="464399"/>
          </a:xfrm>
          <a:prstGeom prst="rect">
            <a:avLst/>
          </a:prstGeom>
          <a:gradFill>
            <a:gsLst>
              <a:gs pos="19000">
                <a:schemeClr val="accent6">
                  <a:lumMod val="75000"/>
                  <a:alpha val="61000"/>
                </a:schemeClr>
              </a:gs>
              <a:gs pos="99000">
                <a:schemeClr val="accent6">
                  <a:alpha val="87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65936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BAC9C-1646-AA6B-2715-6221F8AC2110}"/>
              </a:ext>
            </a:extLst>
          </p:cNvPr>
          <p:cNvSpPr>
            <a:spLocks noGrp="1"/>
          </p:cNvSpPr>
          <p:nvPr>
            <p:ph type="title"/>
          </p:nvPr>
        </p:nvSpPr>
        <p:spPr/>
        <p:txBody>
          <a:bodyPr/>
          <a:lstStyle/>
          <a:p>
            <a:r>
              <a:rPr lang="en-GB" dirty="0"/>
              <a:t>   </a:t>
            </a:r>
            <a:endParaRPr lang="en-US" dirty="0"/>
          </a:p>
        </p:txBody>
      </p:sp>
      <p:sp>
        <p:nvSpPr>
          <p:cNvPr id="3" name="Content Placeholder 2">
            <a:extLst>
              <a:ext uri="{FF2B5EF4-FFF2-40B4-BE49-F238E27FC236}">
                <a16:creationId xmlns:a16="http://schemas.microsoft.com/office/drawing/2014/main" id="{986831D0-3AC3-5913-DB59-967CBF037A39}"/>
              </a:ext>
            </a:extLst>
          </p:cNvPr>
          <p:cNvSpPr>
            <a:spLocks noGrp="1"/>
          </p:cNvSpPr>
          <p:nvPr>
            <p:ph idx="1"/>
          </p:nvPr>
        </p:nvSpPr>
        <p:spPr/>
        <p:txBody>
          <a:bodyPr/>
          <a:lstStyle/>
          <a:p>
            <a:pPr marL="0" indent="0">
              <a:buNone/>
            </a:pPr>
            <a:r>
              <a:rPr lang="en-GB" dirty="0"/>
              <a:t> </a:t>
            </a:r>
            <a:endParaRPr lang="en-US" dirty="0"/>
          </a:p>
        </p:txBody>
      </p:sp>
      <p:pic>
        <p:nvPicPr>
          <p:cNvPr id="4" name="Picture 4">
            <a:extLst>
              <a:ext uri="{FF2B5EF4-FFF2-40B4-BE49-F238E27FC236}">
                <a16:creationId xmlns:a16="http://schemas.microsoft.com/office/drawing/2014/main" id="{CB270AAC-E7D7-02C7-5133-BB5D22A4437A}"/>
              </a:ext>
            </a:extLst>
          </p:cNvPr>
          <p:cNvPicPr>
            <a:picLocks noChangeAspect="1"/>
          </p:cNvPicPr>
          <p:nvPr/>
        </p:nvPicPr>
        <p:blipFill>
          <a:blip r:embed="rId2"/>
          <a:stretch>
            <a:fillRect/>
          </a:stretch>
        </p:blipFill>
        <p:spPr>
          <a:xfrm>
            <a:off x="184548" y="129736"/>
            <a:ext cx="5512594" cy="5941880"/>
          </a:xfrm>
          <a:prstGeom prst="rect">
            <a:avLst/>
          </a:prstGeom>
        </p:spPr>
      </p:pic>
      <p:pic>
        <p:nvPicPr>
          <p:cNvPr id="5" name="Picture 5">
            <a:extLst>
              <a:ext uri="{FF2B5EF4-FFF2-40B4-BE49-F238E27FC236}">
                <a16:creationId xmlns:a16="http://schemas.microsoft.com/office/drawing/2014/main" id="{2702457D-3821-D1AF-94A5-F04B24D507E4}"/>
              </a:ext>
            </a:extLst>
          </p:cNvPr>
          <p:cNvPicPr>
            <a:picLocks noChangeAspect="1"/>
          </p:cNvPicPr>
          <p:nvPr/>
        </p:nvPicPr>
        <p:blipFill>
          <a:blip r:embed="rId3"/>
          <a:stretch>
            <a:fillRect/>
          </a:stretch>
        </p:blipFill>
        <p:spPr>
          <a:xfrm>
            <a:off x="6276262" y="129736"/>
            <a:ext cx="5915738" cy="5941880"/>
          </a:xfrm>
          <a:prstGeom prst="rect">
            <a:avLst/>
          </a:prstGeom>
        </p:spPr>
      </p:pic>
    </p:spTree>
    <p:extLst>
      <p:ext uri="{BB962C8B-B14F-4D97-AF65-F5344CB8AC3E}">
        <p14:creationId xmlns:p14="http://schemas.microsoft.com/office/powerpoint/2010/main" val="22677741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95A68-1C6E-5023-4AE9-0F1DDA931587}"/>
              </a:ext>
            </a:extLst>
          </p:cNvPr>
          <p:cNvSpPr>
            <a:spLocks noGrp="1"/>
          </p:cNvSpPr>
          <p:nvPr>
            <p:ph type="title"/>
          </p:nvPr>
        </p:nvSpPr>
        <p:spPr>
          <a:xfrm>
            <a:off x="4300538" y="169164"/>
            <a:ext cx="10241280" cy="1234440"/>
          </a:xfrm>
        </p:spPr>
        <p:txBody>
          <a:bodyPr/>
          <a:lstStyle/>
          <a:p>
            <a:r>
              <a:rPr lang="en-GB" b="0" dirty="0"/>
              <a:t>TAKE BACKS</a:t>
            </a:r>
            <a:endParaRPr lang="en-US" b="0" dirty="0"/>
          </a:p>
        </p:txBody>
      </p:sp>
      <p:sp>
        <p:nvSpPr>
          <p:cNvPr id="3" name="Content Placeholder 2">
            <a:extLst>
              <a:ext uri="{FF2B5EF4-FFF2-40B4-BE49-F238E27FC236}">
                <a16:creationId xmlns:a16="http://schemas.microsoft.com/office/drawing/2014/main" id="{FF5F5816-7FD7-44CF-75AB-2D695E2D1DE9}"/>
              </a:ext>
            </a:extLst>
          </p:cNvPr>
          <p:cNvSpPr>
            <a:spLocks noGrp="1"/>
          </p:cNvSpPr>
          <p:nvPr>
            <p:ph idx="1"/>
          </p:nvPr>
        </p:nvSpPr>
        <p:spPr>
          <a:xfrm>
            <a:off x="2160984" y="1839516"/>
            <a:ext cx="7590235" cy="4232100"/>
          </a:xfrm>
        </p:spPr>
        <p:txBody>
          <a:bodyPr/>
          <a:lstStyle/>
          <a:p>
            <a:pPr marL="0" indent="0">
              <a:buNone/>
            </a:pPr>
            <a:r>
              <a:rPr lang="en-GB" dirty="0"/>
              <a:t>Working on this project taught us how to operate in a </a:t>
            </a:r>
            <a:r>
              <a:rPr lang="en-GB" dirty="0" err="1"/>
              <a:t>team,distribute</a:t>
            </a:r>
            <a:r>
              <a:rPr lang="en-GB" dirty="0"/>
              <a:t> and take responsibilities.</a:t>
            </a:r>
          </a:p>
          <a:p>
            <a:pPr marL="0" indent="0">
              <a:buNone/>
            </a:pPr>
            <a:r>
              <a:rPr lang="en-GB" dirty="0"/>
              <a:t>As we researched in the domain of social </a:t>
            </a:r>
            <a:r>
              <a:rPr lang="en-GB" dirty="0" err="1"/>
              <a:t>media.We</a:t>
            </a:r>
            <a:r>
              <a:rPr lang="en-GB" dirty="0"/>
              <a:t> got our knowledge of the problems and did our best to solve and simplify them.</a:t>
            </a:r>
          </a:p>
          <a:p>
            <a:pPr marL="0" indent="0">
              <a:buNone/>
            </a:pPr>
            <a:endParaRPr lang="en-GB" dirty="0"/>
          </a:p>
          <a:p>
            <a:pPr marL="0" indent="0">
              <a:buNone/>
            </a:pPr>
            <a:r>
              <a:rPr lang="en-GB" dirty="0"/>
              <a:t>We need to work with more people to understand the full scope of the domain. This was challenging project and we did our best. </a:t>
            </a:r>
          </a:p>
          <a:p>
            <a:pPr marL="0" indent="0">
              <a:buNone/>
            </a:pPr>
            <a:r>
              <a:rPr lang="en-GB" dirty="0"/>
              <a:t>Looking forward to our next challenge.</a:t>
            </a:r>
            <a:endParaRPr lang="en-US" dirty="0"/>
          </a:p>
        </p:txBody>
      </p:sp>
    </p:spTree>
    <p:extLst>
      <p:ext uri="{BB962C8B-B14F-4D97-AF65-F5344CB8AC3E}">
        <p14:creationId xmlns:p14="http://schemas.microsoft.com/office/powerpoint/2010/main" val="3921475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ABBA3-70FE-0C59-0E2F-88D3A03FD386}"/>
              </a:ext>
            </a:extLst>
          </p:cNvPr>
          <p:cNvSpPr>
            <a:spLocks noGrp="1"/>
          </p:cNvSpPr>
          <p:nvPr>
            <p:ph type="title"/>
          </p:nvPr>
        </p:nvSpPr>
        <p:spPr>
          <a:xfrm>
            <a:off x="456210" y="269871"/>
            <a:ext cx="11280370" cy="1234440"/>
          </a:xfrm>
        </p:spPr>
        <p:txBody>
          <a:bodyPr>
            <a:normAutofit fontScale="90000"/>
          </a:bodyPr>
          <a:lstStyle/>
          <a:p>
            <a:r>
              <a:rPr lang="en-GB" i="1" dirty="0">
                <a:latin typeface="Calibri"/>
                <a:ea typeface="MingLiU"/>
                <a:cs typeface="Calibri"/>
              </a:rPr>
              <a:t>SOCIAL MEDIA:</a:t>
            </a:r>
            <a:r>
              <a:rPr lang="en-GB" dirty="0">
                <a:latin typeface="MingLiU"/>
                <a:ea typeface="MingLiU"/>
                <a:cs typeface="Calibri"/>
              </a:rPr>
              <a:t/>
            </a:r>
            <a:br>
              <a:rPr lang="en-GB" dirty="0">
                <a:latin typeface="MingLiU"/>
                <a:ea typeface="MingLiU"/>
                <a:cs typeface="Calibri"/>
              </a:rPr>
            </a:br>
            <a:r>
              <a:rPr lang="en-GB" sz="1600" b="0" i="1" dirty="0">
                <a:latin typeface="Calibri"/>
                <a:ea typeface="+mj-lt"/>
                <a:cs typeface="Calibri"/>
              </a:rPr>
              <a:t>Social media refers to the means of interactions among people in which they create, share, and/or exchange information and ideas in virtual communities and networks.</a:t>
            </a:r>
            <a:endParaRPr lang="en-GB" sz="1600" b="0" i="1" dirty="0">
              <a:latin typeface="Calibri"/>
              <a:cs typeface="Calibri"/>
            </a:endParaRPr>
          </a:p>
        </p:txBody>
      </p:sp>
      <p:pic>
        <p:nvPicPr>
          <p:cNvPr id="4" name="Picture 4">
            <a:extLst>
              <a:ext uri="{FF2B5EF4-FFF2-40B4-BE49-F238E27FC236}">
                <a16:creationId xmlns:a16="http://schemas.microsoft.com/office/drawing/2014/main" id="{D4EEF9B0-2543-7F6B-FC09-65F1AB756291}"/>
              </a:ext>
            </a:extLst>
          </p:cNvPr>
          <p:cNvPicPr>
            <a:picLocks noGrp="1" noChangeAspect="1"/>
          </p:cNvPicPr>
          <p:nvPr>
            <p:ph idx="1"/>
          </p:nvPr>
        </p:nvPicPr>
        <p:blipFill>
          <a:blip r:embed="rId2"/>
          <a:stretch>
            <a:fillRect/>
          </a:stretch>
        </p:blipFill>
        <p:spPr>
          <a:xfrm>
            <a:off x="7279100" y="2278528"/>
            <a:ext cx="4224685" cy="2855647"/>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3" name="TextBox 2">
            <a:extLst>
              <a:ext uri="{FF2B5EF4-FFF2-40B4-BE49-F238E27FC236}">
                <a16:creationId xmlns:a16="http://schemas.microsoft.com/office/drawing/2014/main" id="{37F7E26E-32EB-0039-6EF7-E1536C311FFF}"/>
              </a:ext>
            </a:extLst>
          </p:cNvPr>
          <p:cNvSpPr txBox="1"/>
          <p:nvPr/>
        </p:nvSpPr>
        <p:spPr>
          <a:xfrm>
            <a:off x="306779" y="1749135"/>
            <a:ext cx="6563096"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i="1" dirty="0">
                <a:latin typeface="Calibri"/>
                <a:cs typeface="Calibri"/>
              </a:rPr>
              <a:t>SCOPE OF STUDY:</a:t>
            </a:r>
          </a:p>
          <a:p>
            <a:r>
              <a:rPr lang="en-GB" sz="2000" i="1" dirty="0">
                <a:latin typeface="Calibri"/>
                <a:ea typeface="+mn-lt"/>
                <a:cs typeface="+mn-lt"/>
              </a:rPr>
              <a:t>On a personal level, social media allows you to communicate with friends and family, learn new things, develop your interests, and be entertained. On a professional level, you can use social media to broaden your knowledge in a particular field and build your professional network by connecting with other professionals in your industry.</a:t>
            </a:r>
            <a:endParaRPr lang="en-GB" sz="2000" i="1" dirty="0">
              <a:latin typeface="Calibri"/>
            </a:endParaRPr>
          </a:p>
          <a:p>
            <a:endParaRPr lang="en-GB" b="1" i="1" dirty="0">
              <a:latin typeface="Calibri"/>
              <a:cs typeface="Calibri"/>
            </a:endParaRPr>
          </a:p>
        </p:txBody>
      </p:sp>
      <p:sp>
        <p:nvSpPr>
          <p:cNvPr id="5" name="TextBox 4">
            <a:extLst>
              <a:ext uri="{FF2B5EF4-FFF2-40B4-BE49-F238E27FC236}">
                <a16:creationId xmlns:a16="http://schemas.microsoft.com/office/drawing/2014/main" id="{41E08791-AE5A-4482-722B-720070AF82A1}"/>
              </a:ext>
            </a:extLst>
          </p:cNvPr>
          <p:cNvSpPr txBox="1"/>
          <p:nvPr/>
        </p:nvSpPr>
        <p:spPr>
          <a:xfrm>
            <a:off x="311727" y="3839687"/>
            <a:ext cx="6553199" cy="23391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GB" sz="2400" b="1" i="1" dirty="0">
              <a:latin typeface="Calibri"/>
              <a:cs typeface="Calibri"/>
            </a:endParaRPr>
          </a:p>
          <a:p>
            <a:r>
              <a:rPr lang="en-GB" sz="2400" b="1" i="1" dirty="0">
                <a:latin typeface="Calibri"/>
                <a:cs typeface="Calibri"/>
              </a:rPr>
              <a:t>PROBLEM STATEMENT:</a:t>
            </a:r>
            <a:endParaRPr lang="en-GB" dirty="0"/>
          </a:p>
          <a:p>
            <a:r>
              <a:rPr lang="en-GB" sz="2000" dirty="0">
                <a:latin typeface="Calibri"/>
                <a:ea typeface="+mn-lt"/>
                <a:cs typeface="+mn-lt"/>
              </a:rPr>
              <a:t>THIS PROJECT TAKES AN IN-DEPTH LOOK AT THE ROLE OF SOCIAL MEDIA IN COMMUNICATION THROUGHOUT THE WORLD AND ALLOWS PEOPLE TO CONNECT FROM ANY CORNER OF THE GLOBE ANYTIME. </a:t>
            </a:r>
            <a:endParaRPr lang="en-GB" sz="2000">
              <a:latin typeface="Calibri"/>
              <a:cs typeface="Calibri"/>
            </a:endParaRPr>
          </a:p>
          <a:p>
            <a:endParaRPr lang="en-GB" b="1" i="1" dirty="0">
              <a:latin typeface="Calibri"/>
              <a:cs typeface="Calibri"/>
            </a:endParaRPr>
          </a:p>
        </p:txBody>
      </p:sp>
    </p:spTree>
    <p:extLst>
      <p:ext uri="{BB962C8B-B14F-4D97-AF65-F5344CB8AC3E}">
        <p14:creationId xmlns:p14="http://schemas.microsoft.com/office/powerpoint/2010/main" val="2708579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2E3F1-F4BE-FE2E-96BC-AA5CB630C0B0}"/>
              </a:ext>
            </a:extLst>
          </p:cNvPr>
          <p:cNvSpPr>
            <a:spLocks noGrp="1"/>
          </p:cNvSpPr>
          <p:nvPr>
            <p:ph type="title"/>
          </p:nvPr>
        </p:nvSpPr>
        <p:spPr>
          <a:xfrm>
            <a:off x="1584721" y="357188"/>
            <a:ext cx="9022556" cy="1381102"/>
          </a:xfrm>
        </p:spPr>
        <p:txBody>
          <a:bodyPr/>
          <a:lstStyle/>
          <a:p>
            <a:r>
              <a:rPr lang="en-GB" sz="2800" dirty="0" err="1"/>
              <a:t>ApplicationS</a:t>
            </a:r>
            <a:r>
              <a:rPr lang="en-GB" sz="2800" dirty="0"/>
              <a:t> of social media</a:t>
            </a:r>
            <a:r>
              <a:rPr lang="en-GB" dirty="0"/>
              <a:t>:</a:t>
            </a:r>
            <a:br>
              <a:rPr lang="en-GB" dirty="0"/>
            </a:br>
            <a:endParaRPr lang="en-GB" dirty="0"/>
          </a:p>
        </p:txBody>
      </p:sp>
      <p:sp>
        <p:nvSpPr>
          <p:cNvPr id="3" name="Content Placeholder 2">
            <a:extLst>
              <a:ext uri="{FF2B5EF4-FFF2-40B4-BE49-F238E27FC236}">
                <a16:creationId xmlns:a16="http://schemas.microsoft.com/office/drawing/2014/main" id="{7841E932-1772-6437-46F3-28EF5D005BCF}"/>
              </a:ext>
            </a:extLst>
          </p:cNvPr>
          <p:cNvSpPr>
            <a:spLocks noGrp="1"/>
          </p:cNvSpPr>
          <p:nvPr>
            <p:ph idx="1"/>
          </p:nvPr>
        </p:nvSpPr>
        <p:spPr>
          <a:xfrm>
            <a:off x="652700" y="1518898"/>
            <a:ext cx="10886599" cy="4446984"/>
          </a:xfrm>
        </p:spPr>
        <p:txBody>
          <a:bodyPr>
            <a:normAutofit fontScale="92500"/>
          </a:bodyPr>
          <a:lstStyle/>
          <a:p>
            <a:r>
              <a:rPr lang="en-GB" b="1" dirty="0"/>
              <a:t>1. Building Relationships and Staying Connected- </a:t>
            </a:r>
          </a:p>
          <a:p>
            <a:r>
              <a:rPr lang="en-GB" dirty="0"/>
              <a:t>Social media can make it easy to find groups of like-minded people or make new friends. </a:t>
            </a:r>
          </a:p>
          <a:p>
            <a:r>
              <a:rPr lang="en-GB" b="1" dirty="0"/>
              <a:t>2.Spreading news-</a:t>
            </a:r>
          </a:p>
          <a:p>
            <a:r>
              <a:rPr lang="en-GB" dirty="0"/>
              <a:t>News from just about any part of the world can spread like wildfire on social media  social media.</a:t>
            </a:r>
          </a:p>
          <a:p>
            <a:r>
              <a:rPr lang="en-GB" b="1" dirty="0"/>
              <a:t>3.Showing empathy and kindness-</a:t>
            </a:r>
          </a:p>
          <a:p>
            <a:r>
              <a:rPr lang="en-GB" dirty="0"/>
              <a:t> Seeing others work through tough times can also be inspiring and help us see things from a new perspective.</a:t>
            </a:r>
          </a:p>
          <a:p>
            <a:r>
              <a:rPr lang="en-GB" b="1" dirty="0"/>
              <a:t>4.Stay up to date-</a:t>
            </a:r>
          </a:p>
          <a:p>
            <a:r>
              <a:rPr lang="en-GB" dirty="0"/>
              <a:t>You can stay in touch with what’s happening in your industry or world by following people on social media who are doing things you want to be doing.</a:t>
            </a:r>
          </a:p>
        </p:txBody>
      </p:sp>
    </p:spTree>
    <p:extLst>
      <p:ext uri="{BB962C8B-B14F-4D97-AF65-F5344CB8AC3E}">
        <p14:creationId xmlns:p14="http://schemas.microsoft.com/office/powerpoint/2010/main" val="2229897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F630E-CAC3-A7DF-106F-38B6D5FBC36E}"/>
              </a:ext>
            </a:extLst>
          </p:cNvPr>
          <p:cNvSpPr>
            <a:spLocks noGrp="1"/>
          </p:cNvSpPr>
          <p:nvPr>
            <p:ph type="title"/>
          </p:nvPr>
        </p:nvSpPr>
        <p:spPr>
          <a:xfrm>
            <a:off x="4233323" y="0"/>
            <a:ext cx="10241280" cy="1234440"/>
          </a:xfrm>
        </p:spPr>
        <p:txBody>
          <a:bodyPr/>
          <a:lstStyle/>
          <a:p>
            <a:r>
              <a:rPr lang="en-GB" dirty="0"/>
              <a:t>MODULE</a:t>
            </a:r>
          </a:p>
        </p:txBody>
      </p:sp>
      <p:sp>
        <p:nvSpPr>
          <p:cNvPr id="3" name="Content Placeholder 2">
            <a:extLst>
              <a:ext uri="{FF2B5EF4-FFF2-40B4-BE49-F238E27FC236}">
                <a16:creationId xmlns:a16="http://schemas.microsoft.com/office/drawing/2014/main" id="{A291D492-11ED-C06C-5A4F-BA16236E5DB6}"/>
              </a:ext>
            </a:extLst>
          </p:cNvPr>
          <p:cNvSpPr>
            <a:spLocks noGrp="1"/>
          </p:cNvSpPr>
          <p:nvPr>
            <p:ph idx="1"/>
          </p:nvPr>
        </p:nvSpPr>
        <p:spPr>
          <a:xfrm>
            <a:off x="3041604" y="2160833"/>
            <a:ext cx="11296044" cy="5001419"/>
          </a:xfrm>
        </p:spPr>
        <p:txBody>
          <a:bodyPr>
            <a:normAutofit/>
          </a:bodyPr>
          <a:lstStyle/>
          <a:p>
            <a:pPr marL="0" indent="0">
              <a:buNone/>
            </a:pPr>
            <a:r>
              <a:rPr lang="en-GB" dirty="0"/>
              <a:t>Main()</a:t>
            </a:r>
          </a:p>
          <a:p>
            <a:pPr marL="0" indent="0">
              <a:buNone/>
            </a:pPr>
            <a:r>
              <a:rPr lang="en-GB" dirty="0" err="1"/>
              <a:t>create_account</a:t>
            </a:r>
            <a:r>
              <a:rPr lang="en-GB" dirty="0"/>
              <a:t>()</a:t>
            </a:r>
          </a:p>
          <a:p>
            <a:pPr marL="0" indent="0">
              <a:buNone/>
            </a:pPr>
            <a:r>
              <a:rPr lang="en-GB" dirty="0" err="1"/>
              <a:t>isValidUsername</a:t>
            </a:r>
            <a:r>
              <a:rPr lang="en-GB" dirty="0"/>
              <a:t>()</a:t>
            </a:r>
          </a:p>
          <a:p>
            <a:pPr marL="0" indent="0">
              <a:buNone/>
            </a:pPr>
            <a:r>
              <a:rPr lang="en-GB" dirty="0" err="1"/>
              <a:t>IsUsernameTaken</a:t>
            </a:r>
            <a:r>
              <a:rPr lang="en-GB" dirty="0"/>
              <a:t>()</a:t>
            </a:r>
          </a:p>
          <a:p>
            <a:pPr marL="0" indent="0">
              <a:buNone/>
            </a:pPr>
            <a:r>
              <a:rPr lang="en-GB" dirty="0" err="1"/>
              <a:t>isValidPassword</a:t>
            </a:r>
            <a:r>
              <a:rPr lang="en-GB" dirty="0"/>
              <a:t>()</a:t>
            </a:r>
          </a:p>
          <a:p>
            <a:pPr marL="0" indent="0">
              <a:buNone/>
            </a:pPr>
            <a:r>
              <a:rPr lang="en-GB" dirty="0"/>
              <a:t>Login()</a:t>
            </a:r>
          </a:p>
          <a:p>
            <a:pPr marL="0" indent="0">
              <a:buNone/>
            </a:pPr>
            <a:r>
              <a:rPr lang="en-GB" dirty="0" err="1"/>
              <a:t>Printmenu</a:t>
            </a:r>
            <a:r>
              <a:rPr lang="en-GB" dirty="0"/>
              <a:t>()</a:t>
            </a:r>
          </a:p>
          <a:p>
            <a:pPr marL="0" indent="0">
              <a:buNone/>
            </a:pPr>
            <a:endParaRPr lang="en-GB" dirty="0"/>
          </a:p>
          <a:p>
            <a:pPr marL="0" indent="0">
              <a:buNone/>
            </a:pPr>
            <a:endParaRPr lang="en-GB" dirty="0"/>
          </a:p>
        </p:txBody>
      </p:sp>
      <p:sp>
        <p:nvSpPr>
          <p:cNvPr id="4" name="TextBox 3">
            <a:extLst>
              <a:ext uri="{FF2B5EF4-FFF2-40B4-BE49-F238E27FC236}">
                <a16:creationId xmlns:a16="http://schemas.microsoft.com/office/drawing/2014/main" id="{D2134101-2E55-B3FA-DAA8-E794C6F27E43}"/>
              </a:ext>
            </a:extLst>
          </p:cNvPr>
          <p:cNvSpPr txBox="1"/>
          <p:nvPr/>
        </p:nvSpPr>
        <p:spPr>
          <a:xfrm>
            <a:off x="7086137" y="2160833"/>
            <a:ext cx="4535652" cy="3139321"/>
          </a:xfrm>
          <a:prstGeom prst="rect">
            <a:avLst/>
          </a:prstGeom>
          <a:noFill/>
        </p:spPr>
        <p:txBody>
          <a:bodyPr wrap="square" rtlCol="0">
            <a:spAutoFit/>
          </a:bodyPr>
          <a:lstStyle/>
          <a:p>
            <a:pPr algn="l"/>
            <a:r>
              <a:rPr lang="en-GB" dirty="0" err="1"/>
              <a:t>Generate_data</a:t>
            </a:r>
            <a:r>
              <a:rPr lang="en-GB" dirty="0"/>
              <a:t>()</a:t>
            </a:r>
          </a:p>
          <a:p>
            <a:pPr algn="l"/>
            <a:r>
              <a:rPr lang="en-GB" dirty="0"/>
              <a:t>
</a:t>
            </a:r>
            <a:r>
              <a:rPr lang="en-GB" dirty="0" err="1"/>
              <a:t>readfile</a:t>
            </a:r>
            <a:r>
              <a:rPr lang="en-GB" dirty="0"/>
              <a:t>()</a:t>
            </a:r>
          </a:p>
          <a:p>
            <a:pPr algn="l"/>
            <a:r>
              <a:rPr lang="en-GB" dirty="0"/>
              <a:t>
</a:t>
            </a:r>
            <a:r>
              <a:rPr lang="en-GB" dirty="0" err="1"/>
              <a:t>printData</a:t>
            </a:r>
            <a:r>
              <a:rPr lang="en-GB" dirty="0"/>
              <a:t>()</a:t>
            </a:r>
          </a:p>
          <a:p>
            <a:pPr algn="l"/>
            <a:r>
              <a:rPr lang="en-GB" dirty="0"/>
              <a:t>
</a:t>
            </a:r>
            <a:r>
              <a:rPr lang="en-GB" dirty="0" err="1"/>
              <a:t>calculatePoints</a:t>
            </a:r>
            <a:r>
              <a:rPr lang="en-GB" dirty="0"/>
              <a:t>()</a:t>
            </a:r>
          </a:p>
          <a:p>
            <a:pPr algn="l"/>
            <a:r>
              <a:rPr lang="en-GB" dirty="0"/>
              <a:t>
</a:t>
            </a:r>
            <a:r>
              <a:rPr lang="en-GB" dirty="0" err="1"/>
              <a:t>sortData</a:t>
            </a:r>
            <a:r>
              <a:rPr lang="en-GB" dirty="0"/>
              <a:t>()</a:t>
            </a:r>
          </a:p>
          <a:p>
            <a:pPr algn="l"/>
            <a:r>
              <a:rPr lang="en-GB" dirty="0"/>
              <a:t>
printTop5()</a:t>
            </a:r>
            <a:endParaRPr lang="en-US" dirty="0"/>
          </a:p>
        </p:txBody>
      </p:sp>
      <p:sp>
        <p:nvSpPr>
          <p:cNvPr id="5" name="TextBox 4">
            <a:extLst>
              <a:ext uri="{FF2B5EF4-FFF2-40B4-BE49-F238E27FC236}">
                <a16:creationId xmlns:a16="http://schemas.microsoft.com/office/drawing/2014/main" id="{F1EAD349-CF10-F7D1-A48C-1059621A0EB1}"/>
              </a:ext>
            </a:extLst>
          </p:cNvPr>
          <p:cNvSpPr txBox="1"/>
          <p:nvPr/>
        </p:nvSpPr>
        <p:spPr>
          <a:xfrm>
            <a:off x="6318647" y="2666404"/>
            <a:ext cx="1828800" cy="1828800"/>
          </a:xfrm>
          <a:prstGeom prst="rect">
            <a:avLst/>
          </a:prstGeom>
          <a:noFill/>
        </p:spPr>
        <p:txBody>
          <a:bodyPr wrap="square" rtlCol="0">
            <a:spAutoFit/>
          </a:bodyPr>
          <a:lstStyle/>
          <a:p>
            <a:pPr algn="l"/>
            <a:endParaRPr lang="en-US" dirty="0"/>
          </a:p>
        </p:txBody>
      </p:sp>
      <p:pic>
        <p:nvPicPr>
          <p:cNvPr id="6" name="Picture 6">
            <a:extLst>
              <a:ext uri="{FF2B5EF4-FFF2-40B4-BE49-F238E27FC236}">
                <a16:creationId xmlns:a16="http://schemas.microsoft.com/office/drawing/2014/main" id="{940C18E0-ECF7-58D3-75CE-E4EFEBFBCAF6}"/>
              </a:ext>
            </a:extLst>
          </p:cNvPr>
          <p:cNvPicPr>
            <a:picLocks noChangeAspect="1"/>
          </p:cNvPicPr>
          <p:nvPr/>
        </p:nvPicPr>
        <p:blipFill>
          <a:blip r:embed="rId2"/>
          <a:stretch>
            <a:fillRect/>
          </a:stretch>
        </p:blipFill>
        <p:spPr>
          <a:xfrm>
            <a:off x="9572366" y="4633561"/>
            <a:ext cx="2366686" cy="1478757"/>
          </a:xfrm>
          <a:prstGeom prst="rect">
            <a:avLst/>
          </a:prstGeom>
        </p:spPr>
      </p:pic>
      <p:sp>
        <p:nvSpPr>
          <p:cNvPr id="7" name="TextBox 6">
            <a:extLst>
              <a:ext uri="{FF2B5EF4-FFF2-40B4-BE49-F238E27FC236}">
                <a16:creationId xmlns:a16="http://schemas.microsoft.com/office/drawing/2014/main" id="{DAF578C5-47E1-136E-300F-4FCEA99A9ECA}"/>
              </a:ext>
            </a:extLst>
          </p:cNvPr>
          <p:cNvSpPr txBox="1"/>
          <p:nvPr/>
        </p:nvSpPr>
        <p:spPr>
          <a:xfrm>
            <a:off x="6318647" y="2666404"/>
            <a:ext cx="1828800" cy="1828800"/>
          </a:xfrm>
          <a:prstGeom prst="rect">
            <a:avLst/>
          </a:prstGeom>
          <a:noFill/>
        </p:spPr>
        <p:txBody>
          <a:bodyPr wrap="square" rtlCol="0">
            <a:spAutoFit/>
          </a:bodyPr>
          <a:lstStyle/>
          <a:p>
            <a:pPr algn="l"/>
            <a:endParaRPr lang="en-US" dirty="0"/>
          </a:p>
        </p:txBody>
      </p:sp>
      <p:pic>
        <p:nvPicPr>
          <p:cNvPr id="8" name="Picture 8">
            <a:extLst>
              <a:ext uri="{FF2B5EF4-FFF2-40B4-BE49-F238E27FC236}">
                <a16:creationId xmlns:a16="http://schemas.microsoft.com/office/drawing/2014/main" id="{E30C1E0B-F572-D09E-B33C-C1AE89966A5B}"/>
              </a:ext>
            </a:extLst>
          </p:cNvPr>
          <p:cNvPicPr>
            <a:picLocks noChangeAspect="1"/>
          </p:cNvPicPr>
          <p:nvPr/>
        </p:nvPicPr>
        <p:blipFill>
          <a:blip r:embed="rId3"/>
          <a:stretch>
            <a:fillRect/>
          </a:stretch>
        </p:blipFill>
        <p:spPr>
          <a:xfrm>
            <a:off x="238509" y="4566490"/>
            <a:ext cx="2419350" cy="1612900"/>
          </a:xfrm>
          <a:prstGeom prst="rect">
            <a:avLst/>
          </a:prstGeom>
        </p:spPr>
      </p:pic>
      <p:sp>
        <p:nvSpPr>
          <p:cNvPr id="9" name="TextBox 8">
            <a:extLst>
              <a:ext uri="{FF2B5EF4-FFF2-40B4-BE49-F238E27FC236}">
                <a16:creationId xmlns:a16="http://schemas.microsoft.com/office/drawing/2014/main" id="{DC73D14C-70B1-04AD-3ED0-D9EB0798A952}"/>
              </a:ext>
            </a:extLst>
          </p:cNvPr>
          <p:cNvSpPr txBox="1"/>
          <p:nvPr/>
        </p:nvSpPr>
        <p:spPr>
          <a:xfrm>
            <a:off x="6318647" y="2666404"/>
            <a:ext cx="1828800" cy="1828800"/>
          </a:xfrm>
          <a:prstGeom prst="rect">
            <a:avLst/>
          </a:prstGeom>
          <a:noFill/>
        </p:spPr>
        <p:txBody>
          <a:bodyPr wrap="square" rtlCol="0">
            <a:spAutoFit/>
          </a:bodyPr>
          <a:lstStyle/>
          <a:p>
            <a:pPr algn="l"/>
            <a:endParaRPr lang="en-US" dirty="0"/>
          </a:p>
        </p:txBody>
      </p:sp>
      <p:pic>
        <p:nvPicPr>
          <p:cNvPr id="10" name="Picture 10">
            <a:extLst>
              <a:ext uri="{FF2B5EF4-FFF2-40B4-BE49-F238E27FC236}">
                <a16:creationId xmlns:a16="http://schemas.microsoft.com/office/drawing/2014/main" id="{ED17951C-EEE8-BD47-7F1C-7CFF58F8EB23}"/>
              </a:ext>
            </a:extLst>
          </p:cNvPr>
          <p:cNvPicPr>
            <a:picLocks noChangeAspect="1"/>
          </p:cNvPicPr>
          <p:nvPr/>
        </p:nvPicPr>
        <p:blipFill>
          <a:blip r:embed="rId4"/>
          <a:stretch>
            <a:fillRect/>
          </a:stretch>
        </p:blipFill>
        <p:spPr>
          <a:xfrm>
            <a:off x="9353963" y="298735"/>
            <a:ext cx="2583543" cy="1828800"/>
          </a:xfrm>
          <a:prstGeom prst="rect">
            <a:avLst/>
          </a:prstGeom>
        </p:spPr>
      </p:pic>
      <p:sp>
        <p:nvSpPr>
          <p:cNvPr id="11" name="TextBox 10">
            <a:extLst>
              <a:ext uri="{FF2B5EF4-FFF2-40B4-BE49-F238E27FC236}">
                <a16:creationId xmlns:a16="http://schemas.microsoft.com/office/drawing/2014/main" id="{A1011A92-4D24-3DD8-0587-33E8E6FA1BA8}"/>
              </a:ext>
            </a:extLst>
          </p:cNvPr>
          <p:cNvSpPr txBox="1"/>
          <p:nvPr/>
        </p:nvSpPr>
        <p:spPr>
          <a:xfrm>
            <a:off x="6318647" y="2666404"/>
            <a:ext cx="1828800" cy="1828800"/>
          </a:xfrm>
          <a:prstGeom prst="rect">
            <a:avLst/>
          </a:prstGeom>
          <a:noFill/>
        </p:spPr>
        <p:txBody>
          <a:bodyPr wrap="square" rtlCol="0">
            <a:spAutoFit/>
          </a:bodyPr>
          <a:lstStyle/>
          <a:p>
            <a:pPr algn="l"/>
            <a:endParaRPr lang="en-US" dirty="0"/>
          </a:p>
        </p:txBody>
      </p:sp>
      <p:pic>
        <p:nvPicPr>
          <p:cNvPr id="12" name="Picture 12">
            <a:extLst>
              <a:ext uri="{FF2B5EF4-FFF2-40B4-BE49-F238E27FC236}">
                <a16:creationId xmlns:a16="http://schemas.microsoft.com/office/drawing/2014/main" id="{84832EED-AF12-B38D-F370-F294DF1919C9}"/>
              </a:ext>
            </a:extLst>
          </p:cNvPr>
          <p:cNvPicPr>
            <a:picLocks noChangeAspect="1"/>
          </p:cNvPicPr>
          <p:nvPr/>
        </p:nvPicPr>
        <p:blipFill>
          <a:blip r:embed="rId5"/>
          <a:stretch>
            <a:fillRect/>
          </a:stretch>
        </p:blipFill>
        <p:spPr>
          <a:xfrm>
            <a:off x="376621" y="265159"/>
            <a:ext cx="2143125" cy="2143125"/>
          </a:xfrm>
          <a:prstGeom prst="rect">
            <a:avLst/>
          </a:prstGeom>
        </p:spPr>
      </p:pic>
    </p:spTree>
    <p:extLst>
      <p:ext uri="{BB962C8B-B14F-4D97-AF65-F5344CB8AC3E}">
        <p14:creationId xmlns:p14="http://schemas.microsoft.com/office/powerpoint/2010/main" val="4267767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7330B-A98F-746B-B364-31F086900EFF}"/>
              </a:ext>
            </a:extLst>
          </p:cNvPr>
          <p:cNvSpPr>
            <a:spLocks noGrp="1"/>
          </p:cNvSpPr>
          <p:nvPr>
            <p:ph type="title"/>
          </p:nvPr>
        </p:nvSpPr>
        <p:spPr>
          <a:xfrm>
            <a:off x="2397812" y="-580686"/>
            <a:ext cx="10241280" cy="1234440"/>
          </a:xfrm>
        </p:spPr>
        <p:txBody>
          <a:bodyPr>
            <a:normAutofit/>
          </a:bodyPr>
          <a:lstStyle/>
          <a:p>
            <a:r>
              <a:rPr lang="en-GB" sz="2400" dirty="0"/>
              <a:t>Entities used in the Code -</a:t>
            </a:r>
            <a:endParaRPr lang="en-US" sz="2400" dirty="0"/>
          </a:p>
        </p:txBody>
      </p:sp>
      <p:sp>
        <p:nvSpPr>
          <p:cNvPr id="3" name="Content Placeholder 2">
            <a:extLst>
              <a:ext uri="{FF2B5EF4-FFF2-40B4-BE49-F238E27FC236}">
                <a16:creationId xmlns:a16="http://schemas.microsoft.com/office/drawing/2014/main" id="{B2093DE5-1517-FBDB-44E5-715BC2D8C711}"/>
              </a:ext>
            </a:extLst>
          </p:cNvPr>
          <p:cNvSpPr>
            <a:spLocks noGrp="1"/>
          </p:cNvSpPr>
          <p:nvPr>
            <p:ph idx="1"/>
          </p:nvPr>
        </p:nvSpPr>
        <p:spPr>
          <a:xfrm>
            <a:off x="379363" y="857249"/>
            <a:ext cx="8144846" cy="4554141"/>
          </a:xfrm>
        </p:spPr>
        <p:txBody>
          <a:bodyPr>
            <a:normAutofit fontScale="85000" lnSpcReduction="20000"/>
          </a:bodyPr>
          <a:lstStyle/>
          <a:p>
            <a:pPr marL="0" indent="0">
              <a:buNone/>
            </a:pPr>
            <a:r>
              <a:rPr lang="en-GB" b="1" dirty="0"/>
              <a:t>DATA STRUCTURE USED –</a:t>
            </a:r>
          </a:p>
          <a:p>
            <a:pPr marL="0" indent="0">
              <a:buNone/>
            </a:pPr>
            <a:r>
              <a:rPr lang="en-GB" dirty="0" smtClean="0"/>
              <a:t>ARRAY OF STRUCTURES </a:t>
            </a:r>
            <a:r>
              <a:rPr lang="en-GB" dirty="0"/>
              <a:t>– </a:t>
            </a:r>
          </a:p>
          <a:p>
            <a:pPr marL="0" indent="0">
              <a:buNone/>
            </a:pPr>
            <a:r>
              <a:rPr lang="en-GB" dirty="0"/>
              <a:t>An array of structures is a data type in programming that allows the storage of multiple values of different data types in a single entity. This structure makes it easier to handle and manage large amounts of data in a more organized and efficient manner. Instead of declaring multiple variables to store different values, we can use an array of structures, where each element of the array represents a unique instance of the structure with its own set of values. This allows us to manipulate, sort and perform operations on the data in a streamlined fashion. In essence, arrays of structures provide a convenient and powerful tool for managing complex data structures in a program.</a:t>
            </a:r>
          </a:p>
          <a:p>
            <a:pPr marL="0" indent="0">
              <a:buNone/>
            </a:pPr>
            <a:endParaRPr lang="en-GB" b="1" dirty="0"/>
          </a:p>
          <a:p>
            <a:pPr marL="0" indent="0">
              <a:buNone/>
            </a:pPr>
            <a:r>
              <a:rPr lang="en-GB" b="1" dirty="0"/>
              <a:t>OTHER ENTITIES USED – </a:t>
            </a:r>
          </a:p>
          <a:p>
            <a:pPr marL="0" indent="0">
              <a:buNone/>
            </a:pPr>
            <a:r>
              <a:rPr lang="en-GB" dirty="0"/>
              <a:t>File handling, Structure, Pointer, Functions.</a:t>
            </a:r>
            <a:endParaRPr lang="en-US" dirty="0"/>
          </a:p>
        </p:txBody>
      </p:sp>
      <p:sp>
        <p:nvSpPr>
          <p:cNvPr id="4" name="TextBox 3">
            <a:extLst>
              <a:ext uri="{FF2B5EF4-FFF2-40B4-BE49-F238E27FC236}">
                <a16:creationId xmlns:a16="http://schemas.microsoft.com/office/drawing/2014/main" id="{E7D6258E-8D0F-068C-43C9-80B254EB6BDD}"/>
              </a:ext>
            </a:extLst>
          </p:cNvPr>
          <p:cNvSpPr txBox="1"/>
          <p:nvPr/>
        </p:nvSpPr>
        <p:spPr>
          <a:xfrm>
            <a:off x="5407819" y="2219920"/>
            <a:ext cx="1828800" cy="1828800"/>
          </a:xfrm>
          <a:prstGeom prst="rect">
            <a:avLst/>
          </a:prstGeom>
          <a:noFill/>
        </p:spPr>
        <p:txBody>
          <a:bodyPr wrap="square" rtlCol="0">
            <a:spAutoFit/>
          </a:bodyPr>
          <a:lstStyle/>
          <a:p>
            <a:pPr algn="l"/>
            <a:endParaRPr lang="en-US" dirty="0"/>
          </a:p>
        </p:txBody>
      </p:sp>
      <p:pic>
        <p:nvPicPr>
          <p:cNvPr id="5" name="Picture 5">
            <a:extLst>
              <a:ext uri="{FF2B5EF4-FFF2-40B4-BE49-F238E27FC236}">
                <a16:creationId xmlns:a16="http://schemas.microsoft.com/office/drawing/2014/main" id="{CCE7FB28-194A-57FB-11B5-0F1F9BF91A38}"/>
              </a:ext>
            </a:extLst>
          </p:cNvPr>
          <p:cNvPicPr>
            <a:picLocks noChangeAspect="1"/>
          </p:cNvPicPr>
          <p:nvPr/>
        </p:nvPicPr>
        <p:blipFill>
          <a:blip r:embed="rId2"/>
          <a:stretch>
            <a:fillRect/>
          </a:stretch>
        </p:blipFill>
        <p:spPr>
          <a:xfrm>
            <a:off x="8667243" y="2348507"/>
            <a:ext cx="3145394" cy="1700213"/>
          </a:xfrm>
          <a:prstGeom prst="rect">
            <a:avLst/>
          </a:prstGeom>
        </p:spPr>
      </p:pic>
    </p:spTree>
    <p:extLst>
      <p:ext uri="{BB962C8B-B14F-4D97-AF65-F5344CB8AC3E}">
        <p14:creationId xmlns:p14="http://schemas.microsoft.com/office/powerpoint/2010/main" val="2048360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nip Single Corner Rectangle 7"/>
          <p:cNvSpPr/>
          <p:nvPr/>
        </p:nvSpPr>
        <p:spPr>
          <a:xfrm>
            <a:off x="7352772" y="343788"/>
            <a:ext cx="3239589"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Check for valid Username</a:t>
            </a:r>
            <a:endParaRPr lang="en-US" dirty="0"/>
          </a:p>
        </p:txBody>
      </p:sp>
      <p:sp>
        <p:nvSpPr>
          <p:cNvPr id="9" name="Snip Single Corner Rectangle 8"/>
          <p:cNvSpPr/>
          <p:nvPr/>
        </p:nvSpPr>
        <p:spPr>
          <a:xfrm>
            <a:off x="7352770" y="1238039"/>
            <a:ext cx="3239589"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Check for Username is already taken or not</a:t>
            </a:r>
            <a:endParaRPr lang="en-US" dirty="0"/>
          </a:p>
        </p:txBody>
      </p:sp>
      <p:sp>
        <p:nvSpPr>
          <p:cNvPr id="10" name="Snip Single Corner Rectangle 9"/>
          <p:cNvSpPr/>
          <p:nvPr/>
        </p:nvSpPr>
        <p:spPr>
          <a:xfrm>
            <a:off x="7352770" y="2128505"/>
            <a:ext cx="3239589"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Check for Valid Password</a:t>
            </a:r>
            <a:endParaRPr lang="en-US" dirty="0"/>
          </a:p>
        </p:txBody>
      </p:sp>
      <p:sp>
        <p:nvSpPr>
          <p:cNvPr id="11" name="Snip Single Corner Rectangle 10"/>
          <p:cNvSpPr/>
          <p:nvPr/>
        </p:nvSpPr>
        <p:spPr>
          <a:xfrm>
            <a:off x="7352770" y="3017586"/>
            <a:ext cx="3239589"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Store the username and password into </a:t>
            </a:r>
            <a:r>
              <a:rPr lang="en-US" dirty="0" smtClean="0"/>
              <a:t>accounts.csv</a:t>
            </a:r>
            <a:endParaRPr lang="en-US" dirty="0"/>
          </a:p>
        </p:txBody>
      </p:sp>
      <p:sp>
        <p:nvSpPr>
          <p:cNvPr id="12" name="Snip Single Corner Rectangle 11"/>
          <p:cNvSpPr/>
          <p:nvPr/>
        </p:nvSpPr>
        <p:spPr>
          <a:xfrm>
            <a:off x="7352770" y="4802303"/>
            <a:ext cx="3239589"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Check accounts.csv file for username and password</a:t>
            </a:r>
            <a:endParaRPr lang="en-US" dirty="0"/>
          </a:p>
        </p:txBody>
      </p:sp>
      <p:sp>
        <p:nvSpPr>
          <p:cNvPr id="13" name="Snip Single Corner Rectangle 12"/>
          <p:cNvSpPr/>
          <p:nvPr/>
        </p:nvSpPr>
        <p:spPr>
          <a:xfrm>
            <a:off x="7352770" y="5691384"/>
            <a:ext cx="3239589"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Open Main Menu</a:t>
            </a:r>
            <a:endParaRPr lang="en-US" dirty="0"/>
          </a:p>
        </p:txBody>
      </p:sp>
      <p:cxnSp>
        <p:nvCxnSpPr>
          <p:cNvPr id="14" name="Elbow Connector 13"/>
          <p:cNvCxnSpPr>
            <a:stCxn id="8" idx="1"/>
            <a:endCxn id="9" idx="3"/>
          </p:cNvCxnSpPr>
          <p:nvPr/>
        </p:nvCxnSpPr>
        <p:spPr>
          <a:xfrm rot="5400000">
            <a:off x="8819355" y="1084827"/>
            <a:ext cx="306422" cy="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9" idx="1"/>
            <a:endCxn id="10" idx="3"/>
          </p:cNvCxnSpPr>
          <p:nvPr/>
        </p:nvCxnSpPr>
        <p:spPr>
          <a:xfrm>
            <a:off x="8972565" y="1825868"/>
            <a:ext cx="0" cy="3026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1"/>
            <a:endCxn id="11" idx="3"/>
          </p:cNvCxnSpPr>
          <p:nvPr/>
        </p:nvCxnSpPr>
        <p:spPr>
          <a:xfrm>
            <a:off x="8972565" y="2716334"/>
            <a:ext cx="0" cy="3012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2" idx="1"/>
            <a:endCxn id="13" idx="3"/>
          </p:cNvCxnSpPr>
          <p:nvPr/>
        </p:nvCxnSpPr>
        <p:spPr>
          <a:xfrm>
            <a:off x="8972565" y="5390132"/>
            <a:ext cx="0" cy="3012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ounded Rectangle 17"/>
          <p:cNvSpPr/>
          <p:nvPr/>
        </p:nvSpPr>
        <p:spPr>
          <a:xfrm>
            <a:off x="2118573" y="1641089"/>
            <a:ext cx="2503712" cy="587829"/>
          </a:xfrm>
          <a:prstGeom prst="roundRect">
            <a:avLst>
              <a:gd name="adj" fmla="val 0"/>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Login Menu</a:t>
            </a:r>
            <a:endParaRPr lang="en-US" dirty="0"/>
          </a:p>
        </p:txBody>
      </p:sp>
      <p:sp>
        <p:nvSpPr>
          <p:cNvPr id="19" name="Rounded Rectangle 18"/>
          <p:cNvSpPr/>
          <p:nvPr/>
        </p:nvSpPr>
        <p:spPr>
          <a:xfrm>
            <a:off x="2118573" y="2481539"/>
            <a:ext cx="2503712" cy="587829"/>
          </a:xfrm>
          <a:prstGeom prst="roundRect">
            <a:avLst>
              <a:gd name="adj" fmla="val 34445"/>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 Create account</a:t>
            </a:r>
            <a:endParaRPr lang="en-US" dirty="0"/>
          </a:p>
        </p:txBody>
      </p:sp>
      <p:sp>
        <p:nvSpPr>
          <p:cNvPr id="20" name="Rounded Rectangle 19"/>
          <p:cNvSpPr/>
          <p:nvPr/>
        </p:nvSpPr>
        <p:spPr>
          <a:xfrm>
            <a:off x="2118573" y="4162439"/>
            <a:ext cx="2503712" cy="587829"/>
          </a:xfrm>
          <a:prstGeom prst="roundRect">
            <a:avLst>
              <a:gd name="adj" fmla="val 34445"/>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3. Exit</a:t>
            </a:r>
            <a:endParaRPr lang="en-US" dirty="0"/>
          </a:p>
        </p:txBody>
      </p:sp>
      <p:sp>
        <p:nvSpPr>
          <p:cNvPr id="21" name="Rounded Rectangle 20"/>
          <p:cNvSpPr/>
          <p:nvPr/>
        </p:nvSpPr>
        <p:spPr>
          <a:xfrm>
            <a:off x="2118573" y="3321989"/>
            <a:ext cx="2503712" cy="587829"/>
          </a:xfrm>
          <a:prstGeom prst="roundRect">
            <a:avLst>
              <a:gd name="adj" fmla="val 34445"/>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2. Login</a:t>
            </a:r>
            <a:endParaRPr lang="en-US" dirty="0"/>
          </a:p>
        </p:txBody>
      </p:sp>
      <p:cxnSp>
        <p:nvCxnSpPr>
          <p:cNvPr id="22" name="Elbow Connector 21"/>
          <p:cNvCxnSpPr>
            <a:stCxn id="18" idx="1"/>
            <a:endCxn id="19" idx="1"/>
          </p:cNvCxnSpPr>
          <p:nvPr/>
        </p:nvCxnSpPr>
        <p:spPr>
          <a:xfrm rot="10800000" flipV="1">
            <a:off x="2118573" y="1935004"/>
            <a:ext cx="12700" cy="840450"/>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9" idx="1"/>
            <a:endCxn id="21" idx="1"/>
          </p:cNvCxnSpPr>
          <p:nvPr/>
        </p:nvCxnSpPr>
        <p:spPr>
          <a:xfrm rot="10800000" flipV="1">
            <a:off x="2118573" y="2775454"/>
            <a:ext cx="12700" cy="840450"/>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p:cNvCxnSpPr>
            <a:stCxn id="21" idx="1"/>
            <a:endCxn id="20" idx="1"/>
          </p:cNvCxnSpPr>
          <p:nvPr/>
        </p:nvCxnSpPr>
        <p:spPr>
          <a:xfrm rot="10800000" flipV="1">
            <a:off x="2118573" y="3615904"/>
            <a:ext cx="12700" cy="840450"/>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19" idx="3"/>
            <a:endCxn id="8" idx="3"/>
          </p:cNvCxnSpPr>
          <p:nvPr/>
        </p:nvCxnSpPr>
        <p:spPr>
          <a:xfrm flipV="1">
            <a:off x="4622285" y="343788"/>
            <a:ext cx="4350282" cy="2431666"/>
          </a:xfrm>
          <a:prstGeom prst="bentConnector4">
            <a:avLst>
              <a:gd name="adj1" fmla="val 31383"/>
              <a:gd name="adj2" fmla="val 10940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p:cNvCxnSpPr>
            <a:stCxn id="21" idx="3"/>
          </p:cNvCxnSpPr>
          <p:nvPr/>
        </p:nvCxnSpPr>
        <p:spPr>
          <a:xfrm>
            <a:off x="4622285" y="3615904"/>
            <a:ext cx="4350279" cy="84045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endCxn id="12" idx="3"/>
          </p:cNvCxnSpPr>
          <p:nvPr/>
        </p:nvCxnSpPr>
        <p:spPr>
          <a:xfrm>
            <a:off x="8972564" y="4456354"/>
            <a:ext cx="1" cy="3459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p:cNvSpPr/>
          <p:nvPr/>
        </p:nvSpPr>
        <p:spPr>
          <a:xfrm>
            <a:off x="1607657" y="343787"/>
            <a:ext cx="3290145" cy="587829"/>
          </a:xfrm>
          <a:prstGeom prst="roundRect">
            <a:avLst>
              <a:gd name="adj" fmla="val 0"/>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tx1"/>
                </a:solidFill>
              </a:rPr>
              <a:t>Flow Chart</a:t>
            </a:r>
            <a:endParaRPr lang="en-US" sz="2400" dirty="0">
              <a:solidFill>
                <a:schemeClr val="tx1"/>
              </a:solidFill>
            </a:endParaRPr>
          </a:p>
        </p:txBody>
      </p:sp>
    </p:spTree>
    <p:extLst>
      <p:ext uri="{BB962C8B-B14F-4D97-AF65-F5344CB8AC3E}">
        <p14:creationId xmlns:p14="http://schemas.microsoft.com/office/powerpoint/2010/main" val="987391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p:cNvSpPr/>
          <p:nvPr/>
        </p:nvSpPr>
        <p:spPr>
          <a:xfrm>
            <a:off x="579122" y="184785"/>
            <a:ext cx="2503712" cy="587829"/>
          </a:xfrm>
          <a:prstGeom prst="roundRect">
            <a:avLst>
              <a:gd name="adj" fmla="val 0"/>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Main Menu</a:t>
            </a:r>
            <a:endParaRPr lang="en-US" dirty="0"/>
          </a:p>
        </p:txBody>
      </p:sp>
      <p:sp>
        <p:nvSpPr>
          <p:cNvPr id="29" name="Rounded Rectangle 28"/>
          <p:cNvSpPr/>
          <p:nvPr/>
        </p:nvSpPr>
        <p:spPr>
          <a:xfrm>
            <a:off x="579122" y="1025235"/>
            <a:ext cx="2503712" cy="587829"/>
          </a:xfrm>
          <a:prstGeom prst="roundRect">
            <a:avLst>
              <a:gd name="adj" fmla="val 34445"/>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r>
              <a:rPr lang="en-US" dirty="0" smtClean="0"/>
              <a:t>. Generate Data</a:t>
            </a:r>
            <a:endParaRPr lang="en-US" dirty="0"/>
          </a:p>
        </p:txBody>
      </p:sp>
      <p:sp>
        <p:nvSpPr>
          <p:cNvPr id="30" name="Rounded Rectangle 29"/>
          <p:cNvSpPr/>
          <p:nvPr/>
        </p:nvSpPr>
        <p:spPr>
          <a:xfrm>
            <a:off x="579122" y="2706135"/>
            <a:ext cx="2503712" cy="587829"/>
          </a:xfrm>
          <a:prstGeom prst="roundRect">
            <a:avLst>
              <a:gd name="adj" fmla="val 34445"/>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3. View Data</a:t>
            </a:r>
            <a:endParaRPr lang="en-US" dirty="0"/>
          </a:p>
        </p:txBody>
      </p:sp>
      <p:sp>
        <p:nvSpPr>
          <p:cNvPr id="31" name="Rounded Rectangle 30"/>
          <p:cNvSpPr/>
          <p:nvPr/>
        </p:nvSpPr>
        <p:spPr>
          <a:xfrm>
            <a:off x="579122" y="1865685"/>
            <a:ext cx="2503712" cy="587829"/>
          </a:xfrm>
          <a:prstGeom prst="roundRect">
            <a:avLst>
              <a:gd name="adj" fmla="val 34445"/>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2. Read Data</a:t>
            </a:r>
            <a:endParaRPr lang="en-US" dirty="0"/>
          </a:p>
        </p:txBody>
      </p:sp>
      <p:sp>
        <p:nvSpPr>
          <p:cNvPr id="32" name="Snip Single Corner Rectangle 31"/>
          <p:cNvSpPr/>
          <p:nvPr/>
        </p:nvSpPr>
        <p:spPr>
          <a:xfrm>
            <a:off x="3860800" y="1018369"/>
            <a:ext cx="7939314"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Creates a CSV file containing 100 random names along with their recent activities.</a:t>
            </a:r>
          </a:p>
        </p:txBody>
      </p:sp>
      <p:sp>
        <p:nvSpPr>
          <p:cNvPr id="33" name="Rounded Rectangle 32"/>
          <p:cNvSpPr/>
          <p:nvPr/>
        </p:nvSpPr>
        <p:spPr>
          <a:xfrm>
            <a:off x="579122" y="3546585"/>
            <a:ext cx="2503712" cy="587829"/>
          </a:xfrm>
          <a:prstGeom prst="roundRect">
            <a:avLst>
              <a:gd name="adj" fmla="val 34445"/>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4. View Point Calculation Criteria</a:t>
            </a:r>
            <a:endParaRPr lang="en-US" dirty="0"/>
          </a:p>
        </p:txBody>
      </p:sp>
      <p:sp>
        <p:nvSpPr>
          <p:cNvPr id="34" name="Rounded Rectangle 33"/>
          <p:cNvSpPr/>
          <p:nvPr/>
        </p:nvSpPr>
        <p:spPr>
          <a:xfrm>
            <a:off x="579122" y="4387035"/>
            <a:ext cx="2503712" cy="587829"/>
          </a:xfrm>
          <a:prstGeom prst="roundRect">
            <a:avLst>
              <a:gd name="adj" fmla="val 34445"/>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r>
              <a:rPr lang="en-US" dirty="0" smtClean="0"/>
              <a:t>. View Calculated Points</a:t>
            </a:r>
            <a:endParaRPr lang="en-US" dirty="0"/>
          </a:p>
        </p:txBody>
      </p:sp>
      <p:sp>
        <p:nvSpPr>
          <p:cNvPr id="35" name="Rounded Rectangle 34"/>
          <p:cNvSpPr/>
          <p:nvPr/>
        </p:nvSpPr>
        <p:spPr>
          <a:xfrm>
            <a:off x="579122" y="5227485"/>
            <a:ext cx="2503712" cy="587829"/>
          </a:xfrm>
          <a:prstGeom prst="roundRect">
            <a:avLst>
              <a:gd name="adj" fmla="val 34445"/>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a:t>
            </a:r>
            <a:r>
              <a:rPr lang="en-US" dirty="0" smtClean="0"/>
              <a:t>. View Result</a:t>
            </a:r>
            <a:endParaRPr lang="en-US" dirty="0"/>
          </a:p>
        </p:txBody>
      </p:sp>
      <p:sp>
        <p:nvSpPr>
          <p:cNvPr id="36" name="Rounded Rectangle 35"/>
          <p:cNvSpPr/>
          <p:nvPr/>
        </p:nvSpPr>
        <p:spPr>
          <a:xfrm>
            <a:off x="579122" y="6067937"/>
            <a:ext cx="2503712" cy="587829"/>
          </a:xfrm>
          <a:prstGeom prst="roundRect">
            <a:avLst>
              <a:gd name="adj" fmla="val 34445"/>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7</a:t>
            </a:r>
            <a:r>
              <a:rPr lang="en-US" dirty="0" smtClean="0"/>
              <a:t>. Logout</a:t>
            </a:r>
            <a:endParaRPr lang="en-US" dirty="0"/>
          </a:p>
        </p:txBody>
      </p:sp>
      <p:cxnSp>
        <p:nvCxnSpPr>
          <p:cNvPr id="37" name="Elbow Connector 36"/>
          <p:cNvCxnSpPr>
            <a:stCxn id="28" idx="1"/>
            <a:endCxn id="29" idx="1"/>
          </p:cNvCxnSpPr>
          <p:nvPr/>
        </p:nvCxnSpPr>
        <p:spPr>
          <a:xfrm rot="10800000" flipV="1">
            <a:off x="579122" y="478700"/>
            <a:ext cx="12700" cy="840450"/>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p:cNvCxnSpPr>
            <a:stCxn id="29" idx="1"/>
            <a:endCxn id="31" idx="1"/>
          </p:cNvCxnSpPr>
          <p:nvPr/>
        </p:nvCxnSpPr>
        <p:spPr>
          <a:xfrm rot="10800000" flipV="1">
            <a:off x="579122" y="1319150"/>
            <a:ext cx="12700" cy="840450"/>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p:cNvCxnSpPr>
            <a:stCxn id="31" idx="1"/>
            <a:endCxn id="30" idx="1"/>
          </p:cNvCxnSpPr>
          <p:nvPr/>
        </p:nvCxnSpPr>
        <p:spPr>
          <a:xfrm rot="10800000" flipV="1">
            <a:off x="579122" y="2159600"/>
            <a:ext cx="12700" cy="840450"/>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p:cNvCxnSpPr>
            <a:stCxn id="30" idx="1"/>
            <a:endCxn id="33" idx="1"/>
          </p:cNvCxnSpPr>
          <p:nvPr/>
        </p:nvCxnSpPr>
        <p:spPr>
          <a:xfrm rot="10800000" flipV="1">
            <a:off x="579122" y="3000050"/>
            <a:ext cx="12700" cy="840450"/>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33" idx="1"/>
            <a:endCxn id="34" idx="1"/>
          </p:cNvCxnSpPr>
          <p:nvPr/>
        </p:nvCxnSpPr>
        <p:spPr>
          <a:xfrm rot="10800000" flipV="1">
            <a:off x="579122" y="3840500"/>
            <a:ext cx="12700" cy="840450"/>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34" idx="1"/>
            <a:endCxn id="35" idx="1"/>
          </p:cNvCxnSpPr>
          <p:nvPr/>
        </p:nvCxnSpPr>
        <p:spPr>
          <a:xfrm rot="10800000" flipV="1">
            <a:off x="579122" y="4680950"/>
            <a:ext cx="12700" cy="840450"/>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p:cNvCxnSpPr>
            <a:stCxn id="35" idx="1"/>
            <a:endCxn id="36" idx="1"/>
          </p:cNvCxnSpPr>
          <p:nvPr/>
        </p:nvCxnSpPr>
        <p:spPr>
          <a:xfrm rot="10800000" flipV="1">
            <a:off x="579122" y="5521400"/>
            <a:ext cx="12700" cy="840452"/>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Snip Single Corner Rectangle 43"/>
          <p:cNvSpPr/>
          <p:nvPr/>
        </p:nvSpPr>
        <p:spPr>
          <a:xfrm>
            <a:off x="3860800" y="1863233"/>
            <a:ext cx="7939314"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Reads a CSV file containing the recent activities of 100 friends and stores it into an array of structures.</a:t>
            </a:r>
          </a:p>
        </p:txBody>
      </p:sp>
      <p:sp>
        <p:nvSpPr>
          <p:cNvPr id="45" name="Snip Single Corner Rectangle 44"/>
          <p:cNvSpPr/>
          <p:nvPr/>
        </p:nvSpPr>
        <p:spPr>
          <a:xfrm>
            <a:off x="3860800" y="2708097"/>
            <a:ext cx="7939314"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code prints recent activities of 100 friends stored in an array of structures.</a:t>
            </a:r>
          </a:p>
        </p:txBody>
      </p:sp>
      <p:sp>
        <p:nvSpPr>
          <p:cNvPr id="46" name="Snip Single Corner Rectangle 45"/>
          <p:cNvSpPr/>
          <p:nvPr/>
        </p:nvSpPr>
        <p:spPr>
          <a:xfrm>
            <a:off x="3860800" y="3552961"/>
            <a:ext cx="7939314"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Displays the point calculation matrix</a:t>
            </a:r>
            <a:endParaRPr lang="en-US" dirty="0"/>
          </a:p>
        </p:txBody>
      </p:sp>
      <p:sp>
        <p:nvSpPr>
          <p:cNvPr id="47" name="Snip Single Corner Rectangle 46"/>
          <p:cNvSpPr/>
          <p:nvPr/>
        </p:nvSpPr>
        <p:spPr>
          <a:xfrm>
            <a:off x="3860800" y="4397825"/>
            <a:ext cx="7939314"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Calculates </a:t>
            </a:r>
            <a:r>
              <a:rPr lang="en-US" dirty="0"/>
              <a:t>the points for each friend based on their recent activities and sorts the data in descending order by points, then prints the result.</a:t>
            </a:r>
          </a:p>
        </p:txBody>
      </p:sp>
      <p:sp>
        <p:nvSpPr>
          <p:cNvPr id="48" name="Snip Single Corner Rectangle 47"/>
          <p:cNvSpPr/>
          <p:nvPr/>
        </p:nvSpPr>
        <p:spPr>
          <a:xfrm>
            <a:off x="3860800" y="5242689"/>
            <a:ext cx="7939314" cy="587829"/>
          </a:xfrm>
          <a:prstGeom prst="snip1Rect">
            <a:avLst/>
          </a:prstGeom>
          <a:solidFill>
            <a:srgbClr val="6D37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Prints the top 5 closest friends with their points based on the number of records available.</a:t>
            </a:r>
          </a:p>
        </p:txBody>
      </p:sp>
      <p:cxnSp>
        <p:nvCxnSpPr>
          <p:cNvPr id="49" name="Straight Arrow Connector 48"/>
          <p:cNvCxnSpPr>
            <a:stCxn id="29" idx="3"/>
            <a:endCxn id="32" idx="2"/>
          </p:cNvCxnSpPr>
          <p:nvPr/>
        </p:nvCxnSpPr>
        <p:spPr>
          <a:xfrm flipV="1">
            <a:off x="3082834" y="1312284"/>
            <a:ext cx="777966" cy="68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31" idx="3"/>
            <a:endCxn id="44" idx="2"/>
          </p:cNvCxnSpPr>
          <p:nvPr/>
        </p:nvCxnSpPr>
        <p:spPr>
          <a:xfrm flipV="1">
            <a:off x="3082834" y="2157148"/>
            <a:ext cx="777966" cy="24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30" idx="3"/>
            <a:endCxn id="45" idx="2"/>
          </p:cNvCxnSpPr>
          <p:nvPr/>
        </p:nvCxnSpPr>
        <p:spPr>
          <a:xfrm>
            <a:off x="3082834" y="3000050"/>
            <a:ext cx="777966" cy="19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33" idx="3"/>
            <a:endCxn id="46" idx="2"/>
          </p:cNvCxnSpPr>
          <p:nvPr/>
        </p:nvCxnSpPr>
        <p:spPr>
          <a:xfrm>
            <a:off x="3082834" y="3840500"/>
            <a:ext cx="777966" cy="63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stCxn id="34" idx="3"/>
            <a:endCxn id="47" idx="2"/>
          </p:cNvCxnSpPr>
          <p:nvPr/>
        </p:nvCxnSpPr>
        <p:spPr>
          <a:xfrm>
            <a:off x="3082834" y="4680950"/>
            <a:ext cx="777966" cy="10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3"/>
            <a:endCxn id="48" idx="2"/>
          </p:cNvCxnSpPr>
          <p:nvPr/>
        </p:nvCxnSpPr>
        <p:spPr>
          <a:xfrm>
            <a:off x="3082834" y="5521400"/>
            <a:ext cx="777966" cy="15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3447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50B93-04C9-731F-CB55-DE7D8B46E583}"/>
              </a:ext>
            </a:extLst>
          </p:cNvPr>
          <p:cNvSpPr>
            <a:spLocks noGrp="1"/>
          </p:cNvSpPr>
          <p:nvPr>
            <p:ph type="title"/>
          </p:nvPr>
        </p:nvSpPr>
        <p:spPr>
          <a:xfrm>
            <a:off x="4050507" y="478702"/>
            <a:ext cx="6290072" cy="615363"/>
          </a:xfrm>
        </p:spPr>
        <p:txBody>
          <a:bodyPr/>
          <a:lstStyle/>
          <a:p>
            <a:r>
              <a:rPr lang="en-GB" dirty="0"/>
              <a:t>ANALYSIS</a:t>
            </a:r>
            <a:endParaRPr lang="en-US" dirty="0"/>
          </a:p>
        </p:txBody>
      </p:sp>
      <p:sp>
        <p:nvSpPr>
          <p:cNvPr id="3" name="Content Placeholder 2">
            <a:extLst>
              <a:ext uri="{FF2B5EF4-FFF2-40B4-BE49-F238E27FC236}">
                <a16:creationId xmlns:a16="http://schemas.microsoft.com/office/drawing/2014/main" id="{6903A4E6-DD80-4016-446E-E5372E2D3CF6}"/>
              </a:ext>
            </a:extLst>
          </p:cNvPr>
          <p:cNvSpPr>
            <a:spLocks noGrp="1"/>
          </p:cNvSpPr>
          <p:nvPr>
            <p:ph idx="1"/>
          </p:nvPr>
        </p:nvSpPr>
        <p:spPr>
          <a:xfrm>
            <a:off x="960835" y="1451466"/>
            <a:ext cx="7647384" cy="4299251"/>
          </a:xfrm>
        </p:spPr>
        <p:txBody>
          <a:bodyPr>
            <a:normAutofit lnSpcReduction="10000"/>
          </a:bodyPr>
          <a:lstStyle/>
          <a:p>
            <a:pPr marL="0" indent="0">
              <a:buNone/>
            </a:pPr>
            <a:r>
              <a:rPr lang="en-GB" dirty="0"/>
              <a:t>PROBLEMS OF THE EXISTING SOCIAL MEDIA (WITH SOLUTIONS)–</a:t>
            </a:r>
          </a:p>
          <a:p>
            <a:pPr marL="0" indent="0">
              <a:buNone/>
            </a:pPr>
            <a:r>
              <a:rPr lang="en-GB" sz="1600" dirty="0"/>
              <a:t>1.Spending Too Much Time on Social Media- Social networking can be addictive and overwhelming at the same time. You need to learn to filter out the ‘noise’ to find something specific.</a:t>
            </a:r>
          </a:p>
          <a:p>
            <a:pPr marL="0" indent="0">
              <a:buNone/>
            </a:pPr>
            <a:r>
              <a:rPr lang="en-GB" sz="1600" dirty="0"/>
              <a:t>2.Lack of Focus and Productivity- Time </a:t>
            </a:r>
            <a:r>
              <a:rPr lang="en-GB" sz="1600" dirty="0" err="1"/>
              <a:t>ourself</a:t>
            </a:r>
            <a:r>
              <a:rPr lang="en-GB" sz="1600" dirty="0"/>
              <a:t> and remain focused in what we need to do first – everything else can come up later. Setting your priorities is essential, which ensures we only work to achieve your target.</a:t>
            </a:r>
          </a:p>
          <a:p>
            <a:pPr marL="0" indent="0">
              <a:buNone/>
            </a:pPr>
            <a:r>
              <a:rPr lang="en-GB" sz="1600" dirty="0"/>
              <a:t>3.The FOMO Syndrome- Remember, if we want to achieve something – We need to be very focused, or else it doesn’t work.</a:t>
            </a:r>
          </a:p>
          <a:p>
            <a:pPr marL="0" indent="0">
              <a:buNone/>
            </a:pPr>
            <a:r>
              <a:rPr lang="en-GB" sz="1600" dirty="0"/>
              <a:t>4.Seeking Validation- Besides, clicking our pictures, uploading the, and sharing it all over becomes an addiction, especially with young tweens and teens. Parents need to be careful because people can misuse such pictures too.</a:t>
            </a:r>
          </a:p>
          <a:p>
            <a:pPr marL="0" indent="0">
              <a:buNone/>
            </a:pPr>
            <a:endParaRPr lang="en-US" sz="1600" dirty="0"/>
          </a:p>
        </p:txBody>
      </p:sp>
      <p:sp>
        <p:nvSpPr>
          <p:cNvPr id="4" name="TextBox 3">
            <a:extLst>
              <a:ext uri="{FF2B5EF4-FFF2-40B4-BE49-F238E27FC236}">
                <a16:creationId xmlns:a16="http://schemas.microsoft.com/office/drawing/2014/main" id="{DC2CD130-C123-2C94-44E1-0511ADF225C1}"/>
              </a:ext>
            </a:extLst>
          </p:cNvPr>
          <p:cNvSpPr txBox="1"/>
          <p:nvPr/>
        </p:nvSpPr>
        <p:spPr>
          <a:xfrm>
            <a:off x="9560123" y="2264569"/>
            <a:ext cx="1828800" cy="1828800"/>
          </a:xfrm>
          <a:prstGeom prst="rect">
            <a:avLst/>
          </a:prstGeom>
          <a:noFill/>
        </p:spPr>
        <p:txBody>
          <a:bodyPr wrap="square" rtlCol="0">
            <a:spAutoFit/>
          </a:bodyPr>
          <a:lstStyle/>
          <a:p>
            <a:pPr algn="l"/>
            <a:endParaRPr lang="en-US" dirty="0"/>
          </a:p>
        </p:txBody>
      </p:sp>
      <p:pic>
        <p:nvPicPr>
          <p:cNvPr id="5" name="Picture 5">
            <a:extLst>
              <a:ext uri="{FF2B5EF4-FFF2-40B4-BE49-F238E27FC236}">
                <a16:creationId xmlns:a16="http://schemas.microsoft.com/office/drawing/2014/main" id="{64995133-FA3A-C6E4-99D5-BA827388A736}"/>
              </a:ext>
            </a:extLst>
          </p:cNvPr>
          <p:cNvPicPr>
            <a:picLocks noChangeAspect="1"/>
          </p:cNvPicPr>
          <p:nvPr/>
        </p:nvPicPr>
        <p:blipFill>
          <a:blip r:embed="rId2"/>
          <a:stretch>
            <a:fillRect/>
          </a:stretch>
        </p:blipFill>
        <p:spPr>
          <a:xfrm>
            <a:off x="8913980" y="1752370"/>
            <a:ext cx="2853198" cy="2853198"/>
          </a:xfrm>
          <a:prstGeom prst="rect">
            <a:avLst/>
          </a:prstGeom>
          <a:effectLst>
            <a:reflection blurRad="6350" stA="50000" endA="300" endPos="55500" dist="50800" dir="5400000" sy="-100000" algn="bl" rotWithShape="0"/>
          </a:effectLst>
        </p:spPr>
      </p:pic>
    </p:spTree>
    <p:extLst>
      <p:ext uri="{BB962C8B-B14F-4D97-AF65-F5344CB8AC3E}">
        <p14:creationId xmlns:p14="http://schemas.microsoft.com/office/powerpoint/2010/main" val="1791615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25306-1692-69CE-DCD2-0DC3ED4CAAF3}"/>
              </a:ext>
            </a:extLst>
          </p:cNvPr>
          <p:cNvSpPr>
            <a:spLocks noGrp="1"/>
          </p:cNvSpPr>
          <p:nvPr>
            <p:ph type="title"/>
          </p:nvPr>
        </p:nvSpPr>
        <p:spPr>
          <a:xfrm>
            <a:off x="1643271" y="0"/>
            <a:ext cx="8905457" cy="1103506"/>
          </a:xfrm>
        </p:spPr>
        <p:txBody>
          <a:bodyPr>
            <a:normAutofit/>
          </a:bodyPr>
          <a:lstStyle/>
          <a:p>
            <a:r>
              <a:rPr lang="en-GB" sz="2400" dirty="0"/>
              <a:t>Demonstration of the program with some Results</a:t>
            </a:r>
            <a:endParaRPr lang="en-US" sz="2400" dirty="0"/>
          </a:p>
        </p:txBody>
      </p:sp>
      <p:sp>
        <p:nvSpPr>
          <p:cNvPr id="3" name="Content Placeholder 2">
            <a:extLst>
              <a:ext uri="{FF2B5EF4-FFF2-40B4-BE49-F238E27FC236}">
                <a16:creationId xmlns:a16="http://schemas.microsoft.com/office/drawing/2014/main" id="{A5C3CA14-26D1-4EDD-2822-E847FD317A07}"/>
              </a:ext>
            </a:extLst>
          </p:cNvPr>
          <p:cNvSpPr>
            <a:spLocks noGrp="1"/>
          </p:cNvSpPr>
          <p:nvPr>
            <p:ph idx="1"/>
          </p:nvPr>
        </p:nvSpPr>
        <p:spPr>
          <a:xfrm>
            <a:off x="1643271" y="1277231"/>
            <a:ext cx="10241280" cy="4303537"/>
          </a:xfrm>
        </p:spPr>
        <p:txBody>
          <a:bodyPr/>
          <a:lstStyle/>
          <a:p>
            <a:pPr marL="0" indent="0">
              <a:buNone/>
            </a:pPr>
            <a:r>
              <a:rPr lang="en-GB" dirty="0"/>
              <a:t>Case 1 :</a:t>
            </a:r>
          </a:p>
          <a:p>
            <a:pPr marL="0" indent="0">
              <a:buNone/>
            </a:pPr>
            <a:endParaRPr lang="en-US" dirty="0"/>
          </a:p>
        </p:txBody>
      </p:sp>
      <p:pic>
        <p:nvPicPr>
          <p:cNvPr id="4" name="Picture 4">
            <a:extLst>
              <a:ext uri="{FF2B5EF4-FFF2-40B4-BE49-F238E27FC236}">
                <a16:creationId xmlns:a16="http://schemas.microsoft.com/office/drawing/2014/main" id="{12B87ED5-1434-73CF-FC2E-DA3120533196}"/>
              </a:ext>
            </a:extLst>
          </p:cNvPr>
          <p:cNvPicPr>
            <a:picLocks noChangeAspect="1"/>
          </p:cNvPicPr>
          <p:nvPr/>
        </p:nvPicPr>
        <p:blipFill>
          <a:blip r:embed="rId2"/>
          <a:stretch>
            <a:fillRect/>
          </a:stretch>
        </p:blipFill>
        <p:spPr>
          <a:xfrm>
            <a:off x="2758078" y="1277230"/>
            <a:ext cx="6135892" cy="4955692"/>
          </a:xfrm>
          <a:prstGeom prst="rect">
            <a:avLst/>
          </a:prstGeom>
        </p:spPr>
      </p:pic>
    </p:spTree>
    <p:extLst>
      <p:ext uri="{BB962C8B-B14F-4D97-AF65-F5344CB8AC3E}">
        <p14:creationId xmlns:p14="http://schemas.microsoft.com/office/powerpoint/2010/main" val="3003849721"/>
      </p:ext>
    </p:extLst>
  </p:cSld>
  <p:clrMapOvr>
    <a:masterClrMapping/>
  </p:clrMapOvr>
</p:sld>
</file>

<file path=ppt/theme/theme1.xml><?xml version="1.0" encoding="utf-8"?>
<a:theme xmlns:a="http://schemas.openxmlformats.org/drawingml/2006/main" name="GradientRiseVTI">
  <a:themeElements>
    <a:clrScheme name="AnalogousFromRegularSeedRightStep">
      <a:dk1>
        <a:srgbClr val="000000"/>
      </a:dk1>
      <a:lt1>
        <a:srgbClr val="FFFFFF"/>
      </a:lt1>
      <a:dk2>
        <a:srgbClr val="412924"/>
      </a:dk2>
      <a:lt2>
        <a:srgbClr val="E2E8E6"/>
      </a:lt2>
      <a:accent1>
        <a:srgbClr val="E7295A"/>
      </a:accent1>
      <a:accent2>
        <a:srgbClr val="D53617"/>
      </a:accent2>
      <a:accent3>
        <a:srgbClr val="E19226"/>
      </a:accent3>
      <a:accent4>
        <a:srgbClr val="A9A812"/>
      </a:accent4>
      <a:accent5>
        <a:srgbClr val="76B220"/>
      </a:accent5>
      <a:accent6>
        <a:srgbClr val="32BD15"/>
      </a:accent6>
      <a:hlink>
        <a:srgbClr val="31937A"/>
      </a:hlink>
      <a:folHlink>
        <a:srgbClr val="7F7F7F"/>
      </a:folHlink>
    </a:clrScheme>
    <a:fontScheme name="Avenir">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Celestial</Template>
  <TotalTime>6</TotalTime>
  <Words>809</Words>
  <Application>Microsoft Office PowerPoint</Application>
  <PresentationFormat>Widescreen</PresentationFormat>
  <Paragraphs>84</Paragraphs>
  <Slides>11</Slides>
  <Notes>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Century</vt:lpstr>
      <vt:lpstr>Gill Sans Nova</vt:lpstr>
      <vt:lpstr>MingLiU</vt:lpstr>
      <vt:lpstr>GradientRiseVTI</vt:lpstr>
      <vt:lpstr>TECHNO INTERNATIONAL NEWTOWN                                                  DSA PROJECT  PROJECT NAME:  FIND 5 CLOSEST FRIENDS IN A SOCIAL MEDIA PROFILE DEPENDING ON LATEST ACTIVITIES</vt:lpstr>
      <vt:lpstr>SOCIAL MEDIA: Social media refers to the means of interactions among people in which they create, share, and/or exchange information and ideas in virtual communities and networks.</vt:lpstr>
      <vt:lpstr>ApplicationS of social media: </vt:lpstr>
      <vt:lpstr>MODULE</vt:lpstr>
      <vt:lpstr>Entities used in the Code -</vt:lpstr>
      <vt:lpstr>PowerPoint Presentation</vt:lpstr>
      <vt:lpstr>PowerPoint Presentation</vt:lpstr>
      <vt:lpstr>ANALYSIS</vt:lpstr>
      <vt:lpstr>Demonstration of the program with some Results</vt:lpstr>
      <vt:lpstr>   </vt:lpstr>
      <vt:lpstr>TAKE BACKS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USER</cp:lastModifiedBy>
  <cp:revision>273</cp:revision>
  <dcterms:created xsi:type="dcterms:W3CDTF">2023-01-22T17:02:23Z</dcterms:created>
  <dcterms:modified xsi:type="dcterms:W3CDTF">2023-02-03T14:24:24Z</dcterms:modified>
</cp:coreProperties>
</file>

<file path=docProps/thumbnail.jpeg>
</file>